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3" r:id="rId3"/>
    <p:sldMasterId id="2147483684" r:id="rId4"/>
    <p:sldMasterId id="2147483696" r:id="rId5"/>
  </p:sldMasterIdLst>
  <p:notesMasterIdLst>
    <p:notesMasterId r:id="rId7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551" r:id="rId57"/>
    <p:sldId id="3552" r:id="rId58"/>
    <p:sldId id="3543" r:id="rId59"/>
    <p:sldId id="3554" r:id="rId60"/>
    <p:sldId id="3547" r:id="rId61"/>
    <p:sldId id="3555" r:id="rId62"/>
    <p:sldId id="3485" r:id="rId63"/>
    <p:sldId id="3556" r:id="rId64"/>
    <p:sldId id="370" r:id="rId65"/>
    <p:sldId id="349" r:id="rId66"/>
    <p:sldId id="3557" r:id="rId67"/>
    <p:sldId id="313" r:id="rId68"/>
    <p:sldId id="314" r:id="rId69"/>
    <p:sldId id="315" r:id="rId70"/>
    <p:sldId id="316" r:id="rId71"/>
    <p:sldId id="317" r:id="rId72"/>
    <p:sldId id="318" r:id="rId73"/>
  </p:sldIdLst>
  <p:sldSz cx="12192000" cy="6858000"/>
  <p:notesSz cx="6858000" cy="9144000"/>
  <p:embeddedFontLst>
    <p:embeddedFont>
      <p:font typeface="Roboto" panose="02000000000000000000" pitchFamily="2" charset="0"/>
      <p:regular r:id="rId75"/>
      <p:bold r:id="rId76"/>
      <p:italic r:id="rId77"/>
      <p:boldItalic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9" roundtripDataSignature="AMtx7mjH+YQIMJDP3qlX6Xw+EU9YQ/GP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notesMaster" Target="notesMasters/notesMaster1.xml"/><Relationship Id="rId79" Type="http://customschemas.google.com/relationships/presentationmetadata" Target="meta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font" Target="fonts/font3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font" Target="fonts/font1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font" Target="fonts/font4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font" Target="fonts/font2.fntdata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b85add36b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b85add36b6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g2b85add36b6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11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Open the </a:t>
            </a:r>
            <a:r>
              <a:rPr lang="en-US" sz="10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Data Quality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app and click </a:t>
            </a:r>
            <a:r>
              <a:rPr lang="en-US" sz="10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Outlier Detection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711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Select one or multiple data sets.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711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Select </a:t>
            </a:r>
            <a:r>
              <a:rPr lang="en-US" sz="10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Organisation units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Multiple organisation units can be selected. The analysis is made on raw data for all organisation units in the sub-hierarchy of the selected units, not on aggregated data.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711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Select </a:t>
            </a:r>
            <a:r>
              <a:rPr lang="en-US" sz="10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From date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-US" sz="10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 date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711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Set the </a:t>
            </a:r>
            <a:r>
              <a:rPr lang="en-US" sz="10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Algorithm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use.</a:t>
            </a:r>
            <a:b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-US" sz="10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Z-score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(based on the mean of data values), </a:t>
            </a:r>
            <a:r>
              <a:rPr lang="en-US" sz="10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Modified Z-score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(based on the median of data values) and </a:t>
            </a:r>
            <a:r>
              <a:rPr lang="en-US" sz="10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Min-max values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(based on stored min-max data values) are available algorithms.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711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Select a </a:t>
            </a:r>
            <a:r>
              <a:rPr lang="en-US" sz="10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Threshold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This refers to the number of standard deviations the data is allowed to deviate from the mean before it is classified as an outlier.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711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Select </a:t>
            </a:r>
            <a:r>
              <a:rPr lang="en-US" sz="10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Max results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This refers to the maximum number of outliers listed in the results.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711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(Optional) Select a </a:t>
            </a:r>
            <a:r>
              <a:rPr lang="en-US" sz="10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Data start date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-US" sz="10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Data end date</a:t>
            </a:r>
            <a:endParaRPr sz="1000" b="1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These fields can be used to perform outlier detection analysis on a subset of the data within the provided date range. When left blank, the natural start and end date of the dataset will be used </a:t>
            </a:r>
            <a:r>
              <a:rPr lang="en-US" sz="1000" i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(in advanced section)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711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(Optional) Select a measure to </a:t>
            </a:r>
            <a:r>
              <a:rPr lang="en-US" sz="10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Sort by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outliers can be sorted by </a:t>
            </a:r>
            <a:r>
              <a:rPr lang="en-US" sz="10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Z-score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or by </a:t>
            </a:r>
            <a:r>
              <a:rPr lang="en-US" sz="10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Absolute deviation from Mean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00" i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(in advanced section)</a:t>
            </a:r>
            <a:r>
              <a:rPr lang="en-US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b85add36b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b85add36b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2b85add36b6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6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8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8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8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8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8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8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8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8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8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8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88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9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9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9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9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9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9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9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9" name="Google Shape;209;p9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0" name="Google Shape;210;p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9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9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9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9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920F-61E8-B2EE-129F-C0822E7B3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FEFE1-653F-61FC-5107-CAC2489FC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BED45-6A3C-817D-AA62-599A5F0D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C559-0BCE-4BD1-BE8B-9DC508B1959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CDDBC-DD6B-4E36-BEF5-D10D65FB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009CA-9208-CD20-1D21-03875C2A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91D4-C78E-4E9B-AD3F-63C34E96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85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F8D21-5759-BC75-E34C-FFD8DB6E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013CD-757E-2C13-0276-992CC2C45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9AADB-C034-6175-9314-CDF158B5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C559-0BCE-4BD1-BE8B-9DC508B1959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22520-72C4-8A2B-F082-4930006F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AE7F8-3575-6527-30AA-2E19747D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91D4-C78E-4E9B-AD3F-63C34E96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14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5C2E-42EB-A590-A95C-90D04969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EDF8B-5E50-5189-47CC-BED22D5A9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74114-F1A5-5031-75FF-0E5AA92F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C559-0BCE-4BD1-BE8B-9DC508B1959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DD0D2-8A31-05E7-D0FC-1B458B85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C33F5-B754-FFA0-9F81-D8593979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91D4-C78E-4E9B-AD3F-63C34E96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1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7526-A594-8B9F-0057-B642C108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7D559-0F6E-4B7A-BE83-FB7E6B02E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39E25-E718-CD21-FCD6-FF7BF9CEC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7F5D1-58D8-ED70-7B13-2C880AF2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C559-0BCE-4BD1-BE8B-9DC508B1959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A9287-AAAD-1F9A-68FA-4A6E612A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23778-53BB-DFC1-492A-4AF1F122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91D4-C78E-4E9B-AD3F-63C34E96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79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8B40-A9F1-6E53-AA8E-90A04EAA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C6774-B9C9-6BDD-AB7C-CF98BC7F3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BEBFB-3A7F-69F9-6C2F-00915F729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DA9563-6C8A-B683-145E-0F73CE6B2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9D4D6-9EEF-EEFB-033F-8899FF81E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04A11-A820-6756-7E98-35F2CE7BE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C559-0BCE-4BD1-BE8B-9DC508B1959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C25D80-1851-1E38-33C4-25AF6378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9805F-FC37-6426-0DC6-7B469233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91D4-C78E-4E9B-AD3F-63C34E96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79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9C331-678D-763F-0919-7C2F424C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0018D-7792-6976-6A4A-A3CBA44D7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C559-0BCE-4BD1-BE8B-9DC508B1959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572C4-83EE-5F34-29ED-E6666B69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5D1C3-834C-69AA-6CA0-EA22DC69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91D4-C78E-4E9B-AD3F-63C34E96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4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2EB27-7808-BDC6-6E26-F049202D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C559-0BCE-4BD1-BE8B-9DC508B1959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54040D-D59F-6CE5-2051-E4A055B0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CC6B8-F195-211E-BBB2-8A8BE8E0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91D4-C78E-4E9B-AD3F-63C34E96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13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4439-358F-509C-5F9A-1B1A49F3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D2F7D-B079-1104-3BEC-AF2848461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4B82B-AF89-35B5-5DD6-487C69AAC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5F26D-0DE0-9619-8941-B4051287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C559-0BCE-4BD1-BE8B-9DC508B1959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6A0BD-74AE-7726-E5D8-0047B219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2CA76-B900-F4F6-3DA6-3F86CF75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91D4-C78E-4E9B-AD3F-63C34E96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16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0A20-636F-184A-5263-C93F94EB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33DD4-0BEC-AEB6-8C9C-4B7EAC6FFC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EAB3D-D914-606A-77F4-8C0057E66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DA387-55B4-967E-BE45-8B16301E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C559-0BCE-4BD1-BE8B-9DC508B1959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E47F5-E37B-D521-EB33-40E8200E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1827D-367B-379F-CEC2-549FD24C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91D4-C78E-4E9B-AD3F-63C34E96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632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29F7-A05F-F5D8-105F-F0D5B712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51E9F-0D8A-7CE3-042F-8B02575F5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499D9-9E75-54C0-D899-C4BC2A5B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C559-0BCE-4BD1-BE8B-9DC508B1959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8512C-5EDF-3755-D612-A12E9568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4331D-12E8-987D-A2A0-75D669BD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91D4-C78E-4E9B-AD3F-63C34E96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87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E46EB3-0549-5782-F279-B692BD130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645A9-323E-F13F-99C7-6DAEF7DD8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AD15A-3874-2AB7-DA03-D1F1B9C3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C559-0BCE-4BD1-BE8B-9DC508B1959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29C68-BD8A-7CD4-6A34-CA7AC70E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F8609-1186-74F1-7DB2-872085C3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91D4-C78E-4E9B-AD3F-63C34E96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38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6124-9147-4676-AC2F-F1BEBC8B2D4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8DC6-CF2E-48E2-A566-A08A57CF0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667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6124-9147-4676-AC2F-F1BEBC8B2D4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8DC6-CF2E-48E2-A566-A08A57CF0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09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6124-9147-4676-AC2F-F1BEBC8B2D4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8DC6-CF2E-48E2-A566-A08A57CF0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92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6124-9147-4676-AC2F-F1BEBC8B2D4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8DC6-CF2E-48E2-A566-A08A57CF0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62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6124-9147-4676-AC2F-F1BEBC8B2D4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8DC6-CF2E-48E2-A566-A08A57CF0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9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6124-9147-4676-AC2F-F1BEBC8B2D4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8DC6-CF2E-48E2-A566-A08A57CF0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96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6124-9147-4676-AC2F-F1BEBC8B2D4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8DC6-CF2E-48E2-A566-A08A57CF0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899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6124-9147-4676-AC2F-F1BEBC8B2D4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8DC6-CF2E-48E2-A566-A08A57CF0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453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6124-9147-4676-AC2F-F1BEBC8B2D4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8DC6-CF2E-48E2-A566-A08A57CF0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39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6124-9147-4676-AC2F-F1BEBC8B2D4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8DC6-CF2E-48E2-A566-A08A57CF0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53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6124-9147-4676-AC2F-F1BEBC8B2D4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8DC6-CF2E-48E2-A566-A08A57CF0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273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l">
              <a:buClr>
                <a:srgbClr val="000000"/>
              </a:buClr>
            </a:pPr>
            <a:fld id="{00000000-1234-1234-1234-123412341234}" type="slidenum">
              <a:rPr lang="en-GB" sz="1867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l">
                <a:buClr>
                  <a:srgbClr val="000000"/>
                </a:buClr>
              </a:pPr>
              <a:t>‹#›</a:t>
            </a:fld>
            <a:endParaRPr lang="en-GB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69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2C169-242E-C2DC-9902-DADCFA1C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7387C-F6E4-E1D6-01FF-4DB7DF7FB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30A4B-3BF9-7D2C-6E9E-F6AE7BBAC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0C559-0BCE-4BD1-BE8B-9DC508B1959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91136-90EA-F839-B866-CFAF83BAA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3805-310A-C0B9-1EBD-6E35C2965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91D4-C78E-4E9B-AD3F-63C34E96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4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46124-9147-4676-AC2F-F1BEBC8B2D4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88DC6-CF2E-48E2-A566-A08A57CF0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0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6bM8vubRiqN3u58ZW3QIsaoEVH5nqJ1o/edit#gid=111334408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"/>
          <p:cNvSpPr/>
          <p:nvPr/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rgbClr val="2F5496"/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"/>
          <p:cNvSpPr/>
          <p:nvPr/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40000">
                <a:srgbClr val="4472C4">
                  <a:alpha val="0"/>
                </a:srgbClr>
              </a:gs>
              <a:gs pos="100000">
                <a:srgbClr val="2F5496">
                  <a:alpha val="51764"/>
                </a:srgbClr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"/>
          <p:cNvSpPr/>
          <p:nvPr/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17000">
                <a:srgbClr val="4472C4">
                  <a:alpha val="0"/>
                </a:srgbClr>
              </a:gs>
              <a:gs pos="100000">
                <a:srgbClr val="000000">
                  <a:alpha val="36862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"/>
          <p:cNvSpPr/>
          <p:nvPr/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100000">
                <a:srgbClr val="000000">
                  <a:alpha val="2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"/>
          <p:cNvSpPr/>
          <p:nvPr/>
        </p:nvSpPr>
        <p:spPr>
          <a:xfrm rot="-9091028">
            <a:off x="5945431" y="-1032053"/>
            <a:ext cx="4990147" cy="4439131"/>
          </a:xfrm>
          <a:custGeom>
            <a:avLst/>
            <a:gdLst/>
            <a:ahLst/>
            <a:cxnLst/>
            <a:rect l="l" t="t" r="r" b="b"/>
            <a:pathLst>
              <a:path w="4990147" h="4439131" extrusionOk="0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rgbClr val="4472C4">
                  <a:alpha val="21960"/>
                </a:srgbClr>
              </a:gs>
              <a:gs pos="87000">
                <a:srgbClr val="8DA9DB">
                  <a:alpha val="1960"/>
                </a:srgbClr>
              </a:gs>
              <a:gs pos="100000">
                <a:srgbClr val="8DA9DB">
                  <a:alpha val="196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"/>
          <p:cNvSpPr txBox="1"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DHIS2 Version 40: Upgrading the National Trainer of Training (ToT) Workshop</a:t>
            </a:r>
            <a:endParaRPr/>
          </a:p>
        </p:txBody>
      </p:sp>
      <p:sp>
        <p:nvSpPr>
          <p:cNvPr id="243" name="Google Shape;243;p1"/>
          <p:cNvSpPr txBox="1"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Adama, Feb. 13,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DHIS2 Governance Protocol: Key Messages</a:t>
            </a:r>
            <a:endParaRPr/>
          </a:p>
        </p:txBody>
      </p:sp>
      <p:sp>
        <p:nvSpPr>
          <p:cNvPr id="355" name="Google Shape;355;p9"/>
          <p:cNvSpPr/>
          <p:nvPr/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9"/>
          <p:cNvSpPr/>
          <p:nvPr/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7" name="Google Shape;357;p9"/>
          <p:cNvGrpSpPr/>
          <p:nvPr/>
        </p:nvGrpSpPr>
        <p:grpSpPr>
          <a:xfrm>
            <a:off x="4041648" y="433295"/>
            <a:ext cx="7452360" cy="5451175"/>
            <a:chOff x="0" y="4265"/>
            <a:chExt cx="7452360" cy="5451175"/>
          </a:xfrm>
        </p:grpSpPr>
        <p:sp>
          <p:nvSpPr>
            <p:cNvPr id="358" name="Google Shape;358;p9"/>
            <p:cNvSpPr/>
            <p:nvPr/>
          </p:nvSpPr>
          <p:spPr>
            <a:xfrm>
              <a:off x="0" y="4265"/>
              <a:ext cx="7452360" cy="90852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274830" y="208684"/>
              <a:ext cx="499691" cy="49969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049351" y="4265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9"/>
            <p:cNvSpPr txBox="1"/>
            <p:nvPr/>
          </p:nvSpPr>
          <p:spPr>
            <a:xfrm>
              <a:off x="1049351" y="4265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150" tIns="96150" rIns="96150" bIns="96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Defines roles and responsibilities for requirement gathering, development, customization, and data use.</a:t>
              </a: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0" y="1139926"/>
              <a:ext cx="7452360" cy="90852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274830" y="1344345"/>
              <a:ext cx="499691" cy="49969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049351" y="1139926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 txBox="1"/>
            <p:nvPr/>
          </p:nvSpPr>
          <p:spPr>
            <a:xfrm>
              <a:off x="1049351" y="1139926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150" tIns="96150" rIns="96150" bIns="96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Outline procedures for user management, access controls, and data sharing.</a:t>
              </a: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0" y="2275588"/>
              <a:ext cx="7452360" cy="90852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274830" y="2480007"/>
              <a:ext cx="499691" cy="49969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1049351" y="2275588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9"/>
            <p:cNvSpPr txBox="1"/>
            <p:nvPr/>
          </p:nvSpPr>
          <p:spPr>
            <a:xfrm>
              <a:off x="1049351" y="2275588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150" tIns="96150" rIns="96150" bIns="96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Establishes standards for development, upgrade, integration, and interoperability.</a:t>
              </a: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0" y="3411249"/>
              <a:ext cx="7452360" cy="90852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274830" y="3615668"/>
              <a:ext cx="499691" cy="49969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1049351" y="3411249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 txBox="1"/>
            <p:nvPr/>
          </p:nvSpPr>
          <p:spPr>
            <a:xfrm>
              <a:off x="1049351" y="3411249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150" tIns="96150" rIns="96150" bIns="96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Specifies infrastructure requirements and a readiness checklist.</a:t>
              </a: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0" y="4546911"/>
              <a:ext cx="7452360" cy="90852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274830" y="4751330"/>
              <a:ext cx="499691" cy="49969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049351" y="4546911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 txBox="1"/>
            <p:nvPr/>
          </p:nvSpPr>
          <p:spPr>
            <a:xfrm>
              <a:off x="1049351" y="4546911"/>
              <a:ext cx="6403008" cy="908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150" tIns="96150" rIns="96150" bIns="96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Ensures smooth operations, user satisfaction, data-driven decisions, and health system support.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0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0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0"/>
          <p:cNvSpPr txBox="1"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lang="en-US"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Changes in metadata, Data Entry, Visualization, and Analytics</a:t>
            </a:r>
            <a:endParaRPr sz="6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0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1"/>
          <p:cNvSpPr/>
          <p:nvPr/>
        </p:nvSpPr>
        <p:spPr>
          <a:xfrm>
            <a:off x="558209" y="260019"/>
            <a:ext cx="11167447" cy="59330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EDED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C5C2C2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1"/>
          <p:cNvSpPr txBox="1"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Access to the DHIS2 staging server</a:t>
            </a:r>
            <a:endParaRPr/>
          </a:p>
        </p:txBody>
      </p:sp>
      <p:sp>
        <p:nvSpPr>
          <p:cNvPr id="394" name="Google Shape;394;p11"/>
          <p:cNvSpPr/>
          <p:nvPr/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5" name="Google Shape;395;p11"/>
          <p:cNvGrpSpPr/>
          <p:nvPr/>
        </p:nvGrpSpPr>
        <p:grpSpPr>
          <a:xfrm>
            <a:off x="496307" y="1963441"/>
            <a:ext cx="10837666" cy="3742415"/>
            <a:chOff x="13730" y="353850"/>
            <a:chExt cx="10837666" cy="3742415"/>
          </a:xfrm>
        </p:grpSpPr>
        <p:sp>
          <p:nvSpPr>
            <p:cNvPr id="396" name="Google Shape;396;p11"/>
            <p:cNvSpPr/>
            <p:nvPr/>
          </p:nvSpPr>
          <p:spPr>
            <a:xfrm>
              <a:off x="2296732" y="567982"/>
              <a:ext cx="1270687" cy="127068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13730" y="1734226"/>
              <a:ext cx="5836691" cy="1880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 txBox="1"/>
            <p:nvPr/>
          </p:nvSpPr>
          <p:spPr>
            <a:xfrm>
              <a:off x="13730" y="1734226"/>
              <a:ext cx="5836691" cy="1880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URL :https://hmis-staging.moh.gov.et/dhis</a:t>
              </a:r>
              <a:endParaRPr dirty="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7940025" y="353850"/>
              <a:ext cx="1270687" cy="12706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6344578" y="2466611"/>
              <a:ext cx="4506817" cy="904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 txBox="1"/>
            <p:nvPr/>
          </p:nvSpPr>
          <p:spPr>
            <a:xfrm>
              <a:off x="5613424" y="2014282"/>
              <a:ext cx="5237972" cy="2081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Username and password: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1800" dirty="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r>
                <a:rPr lang="en-US" sz="1800" b="0" i="0" u="none" strike="noStrike" cap="none" dirty="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Your production username and password</a:t>
              </a:r>
              <a:endParaRPr lang="en-US" sz="18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000" dirty="0"/>
                <a:t>For CBMP University:- </a:t>
              </a:r>
              <a:r>
                <a:rPr lang="en-US" sz="2000" b="1" dirty="0">
                  <a:solidFill>
                    <a:schemeClr val="accent5"/>
                  </a:solidFill>
                  <a:latin typeface="Calibri"/>
                  <a:ea typeface="Calibri"/>
                  <a:cs typeface="Calibri"/>
                </a:rPr>
                <a:t>Username</a:t>
              </a: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:-test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                                            </a:t>
              </a:r>
              <a:r>
                <a:rPr lang="en-US" sz="2000" b="1" dirty="0">
                  <a:solidFill>
                    <a:schemeClr val="accent5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sz="1800" b="1" dirty="0">
                  <a:solidFill>
                    <a:schemeClr val="accent5"/>
                  </a:solidFill>
                  <a:latin typeface="Calibri"/>
                  <a:ea typeface="Calibri"/>
                  <a:cs typeface="Calibri"/>
                </a:rPr>
                <a:t>Password</a:t>
              </a: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:-Test43_86@9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2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2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2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2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2"/>
          <p:cNvSpPr txBox="1">
            <a:spLocks noGrp="1"/>
          </p:cNvSpPr>
          <p:nvPr>
            <p:ph type="title"/>
          </p:nvPr>
        </p:nvSpPr>
        <p:spPr>
          <a:xfrm>
            <a:off x="554805" y="294538"/>
            <a:ext cx="7212458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lang="en-US" sz="3400">
                <a:solidFill>
                  <a:srgbClr val="FFFFFF"/>
                </a:solidFill>
              </a:rPr>
              <a:t>Standardizing Naming Conventions for Data Elements and Indicators</a:t>
            </a:r>
            <a:endParaRPr/>
          </a:p>
        </p:txBody>
      </p:sp>
      <p:sp>
        <p:nvSpPr>
          <p:cNvPr id="412" name="Google Shape;412;p12"/>
          <p:cNvSpPr txBox="1">
            <a:spLocks noGrp="1"/>
          </p:cNvSpPr>
          <p:nvPr>
            <p:ph type="body" idx="1"/>
          </p:nvPr>
        </p:nvSpPr>
        <p:spPr>
          <a:xfrm>
            <a:off x="775856" y="1622746"/>
            <a:ext cx="11224360" cy="494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7500" lnSpcReduction="20000"/>
          </a:bodyPr>
          <a:lstStyle/>
          <a:p>
            <a:pPr marL="228600" lvl="0" indent="-1682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200"/>
              <a:t>Added prefixed before the actual name ( useful in filtering a long list of name).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200"/>
              <a:t>Enhance clarity and ease of interpretation for analysis and reporting.</a:t>
            </a:r>
            <a:endParaRPr/>
          </a:p>
          <a:p>
            <a:pPr marL="228600" lvl="0" indent="-1411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900"/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900" b="1"/>
              <a:t>Form Name:</a:t>
            </a:r>
            <a:endParaRPr/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900"/>
              <a:t>Appears solely in data entry forms.</a:t>
            </a:r>
            <a:endParaRPr/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900"/>
              <a:t>No anticipated modifications (identical to reporting forms).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/>
              <a:t>Example: "</a:t>
            </a:r>
            <a:r>
              <a:rPr lang="en-US" sz="2900" b="1"/>
              <a:t>Total number of pregnant women that received four or more antenatal care contacts by Maternal Age</a:t>
            </a:r>
            <a:r>
              <a:rPr lang="en-US" sz="2900"/>
              <a:t>"</a:t>
            </a:r>
            <a:endParaRPr/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900" b="1"/>
              <a:t>Name:</a:t>
            </a:r>
            <a:endParaRPr/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900"/>
              <a:t>Used for data analysis and reporting.</a:t>
            </a:r>
            <a:endParaRPr/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900"/>
              <a:t>Character limit: 255 characters.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/>
              <a:t>Example: "</a:t>
            </a:r>
            <a:r>
              <a:rPr lang="en-US" sz="2900" b="1"/>
              <a:t>MAT_ANC &gt;= 4 by Maternal Age </a:t>
            </a:r>
            <a:r>
              <a:rPr lang="en-US" sz="2900"/>
              <a:t>"</a:t>
            </a:r>
            <a:endParaRPr/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900" b="1"/>
              <a:t>Short Name:</a:t>
            </a:r>
            <a:endParaRPr/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900"/>
              <a:t>Used for graphical visualizations and concise presentations.                                                         </a:t>
            </a:r>
            <a:endParaRPr/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900"/>
              <a:t>Ideal for graphs, maps, and other presentations.</a:t>
            </a:r>
            <a:endParaRPr/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900"/>
              <a:t>Character limit: 50 characters.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/>
              <a:t> Example: " </a:t>
            </a:r>
            <a:r>
              <a:rPr lang="en-US" sz="2900" b="1"/>
              <a:t>ANC &gt;= 4 by Maternal Age</a:t>
            </a:r>
            <a:r>
              <a:rPr lang="en-US" sz="2900"/>
              <a:t>“</a:t>
            </a:r>
            <a:endParaRPr/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2900"/>
              <a:t>    Procedure to Change Name to Short Name: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/>
              <a:t> Navigate to: Settings &gt; User Settings &gt; Property to Display in Analysis Module &gt; Short Name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/>
              <a:t> </a:t>
            </a: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b85add36b6_0_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Validation Rules</a:t>
            </a:r>
            <a:endParaRPr/>
          </a:p>
        </p:txBody>
      </p:sp>
      <p:sp>
        <p:nvSpPr>
          <p:cNvPr id="419" name="Google Shape;419;g2b85add36b6_0_13"/>
          <p:cNvSpPr txBox="1">
            <a:spLocks noGrp="1"/>
          </p:cNvSpPr>
          <p:nvPr>
            <p:ph type="body" idx="1"/>
          </p:nvPr>
        </p:nvSpPr>
        <p:spPr>
          <a:xfrm>
            <a:off x="435700" y="1903025"/>
            <a:ext cx="11397600" cy="4533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dist="38100" dir="5400000" fadeDir="5400012" sy="-10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3000"/>
              <a:t>An expression that defines a relationship between a number of data elements</a:t>
            </a:r>
            <a:endParaRPr sz="3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3000"/>
              <a:t>Expression has Left side, right side and an operator  </a:t>
            </a:r>
            <a:endParaRPr sz="3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3000"/>
              <a:t>Common operators are: less than, equal to or greater than</a:t>
            </a:r>
            <a:endParaRPr sz="3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3000"/>
              <a:t>You create Validation Rules based on what you know to be true </a:t>
            </a:r>
            <a:endParaRPr sz="30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e.g. </a:t>
            </a:r>
            <a:endParaRPr sz="30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‘Malaria RDT positive’ should always be LESS THAN ‘Malaria RDT tested’ 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3"/>
          <p:cNvSpPr txBox="1">
            <a:spLocks noGrp="1"/>
          </p:cNvSpPr>
          <p:nvPr>
            <p:ph type="title"/>
          </p:nvPr>
        </p:nvSpPr>
        <p:spPr>
          <a:xfrm>
            <a:off x="563419" y="304800"/>
            <a:ext cx="64008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Validation Rules…Continued</a:t>
            </a:r>
            <a:endParaRPr/>
          </a:p>
        </p:txBody>
      </p:sp>
      <p:sp>
        <p:nvSpPr>
          <p:cNvPr id="426" name="Google Shape;426;p13"/>
          <p:cNvSpPr txBox="1">
            <a:spLocks noGrp="1"/>
          </p:cNvSpPr>
          <p:nvPr>
            <p:ph type="body" idx="1"/>
          </p:nvPr>
        </p:nvSpPr>
        <p:spPr>
          <a:xfrm>
            <a:off x="632725" y="1436175"/>
            <a:ext cx="6331500" cy="56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/>
              <a:t>Total Validation Rules: 626</a:t>
            </a:r>
            <a:endParaRPr sz="268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/>
              <a:t>Valuation Groups = 18</a:t>
            </a:r>
            <a:endParaRPr sz="268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/>
              <a:t>Added prefixed before the actual name of the validation rules.</a:t>
            </a:r>
            <a:endParaRPr sz="268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/>
              <a:t>Determine the importance of the validation rule as</a:t>
            </a:r>
            <a:endParaRPr sz="2680"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/>
              <a:t>Low…5</a:t>
            </a:r>
            <a:endParaRPr sz="2340"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/>
              <a:t>Medium…226</a:t>
            </a:r>
            <a:endParaRPr sz="2340"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/>
              <a:t>High…395 (Most of them are Hospital KPIs related data elements)</a:t>
            </a:r>
            <a:endParaRPr sz="234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1" dirty="0"/>
              <a:t>Grouped validation rules</a:t>
            </a:r>
            <a:r>
              <a:rPr lang="en-US" sz="2000" dirty="0"/>
              <a:t> based on the thematic area.</a:t>
            </a:r>
            <a:endParaRPr sz="2000" dirty="0"/>
          </a:p>
          <a:p>
            <a:pPr marL="685800" lvl="1" indent="-2413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00"/>
              <a:buChar char="o"/>
            </a:pPr>
            <a:r>
              <a:rPr lang="en-US" sz="2000" dirty="0"/>
              <a:t>This group is what you will select in Validation Rule Analysis </a:t>
            </a:r>
            <a:endParaRPr sz="2000" dirty="0"/>
          </a:p>
          <a:p>
            <a:pPr marL="685800" lvl="1" indent="-2413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00"/>
              <a:buChar char="o"/>
            </a:pPr>
            <a:r>
              <a:rPr lang="en-US" sz="2000" dirty="0"/>
              <a:t>The output will test every rule in the Group and show you EVERY TIME a rule was violated within your specified time and place!</a:t>
            </a:r>
            <a:endParaRPr sz="20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validation rules across data set work only in the data quality app. </a:t>
            </a:r>
            <a:endParaRPr sz="2000" dirty="0"/>
          </a:p>
          <a:p>
            <a:pPr marL="228600" lvl="0" indent="-1206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5"/>
              <a:buNone/>
            </a:pPr>
            <a:r>
              <a:rPr lang="en-US" sz="1745" u="sng" dirty="0">
                <a:solidFill>
                  <a:schemeClr val="hlink"/>
                </a:solidFill>
                <a:hlinkClick r:id="rId3"/>
              </a:rPr>
              <a:t>https://docs.google.com/spreadsheets/d/16bM8vubRiqN3u58ZW3QIsaoEVH5nqJ1o/edit#gid=1113344084</a:t>
            </a:r>
            <a:endParaRPr sz="1745" dirty="0"/>
          </a:p>
          <a:p>
            <a:pPr marL="228600" lvl="0" indent="-1206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5"/>
              <a:buNone/>
            </a:pPr>
            <a:endParaRPr sz="1745" dirty="0"/>
          </a:p>
        </p:txBody>
      </p:sp>
      <p:sp>
        <p:nvSpPr>
          <p:cNvPr id="427" name="Google Shape;427;p13"/>
          <p:cNvSpPr/>
          <p:nvPr/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0">
                <a:srgbClr val="000000">
                  <a:alpha val="93725"/>
                </a:srgbClr>
              </a:gs>
              <a:gs pos="8000">
                <a:srgbClr val="000000">
                  <a:alpha val="93725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3"/>
          <p:cNvSpPr/>
          <p:nvPr/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31000">
                <a:srgbClr val="1F3864">
                  <a:alpha val="0"/>
                </a:srgbClr>
              </a:gs>
              <a:gs pos="100000">
                <a:srgbClr val="1F3864">
                  <a:alpha val="25882"/>
                </a:srgbClr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72000">
                <a:srgbClr val="000000">
                  <a:alpha val="20784"/>
                </a:srgbClr>
              </a:gs>
              <a:gs pos="100000">
                <a:srgbClr val="000000">
                  <a:alpha val="20784"/>
                </a:srgbClr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93000">
                <a:srgbClr val="000000">
                  <a:alpha val="28627"/>
                </a:srgbClr>
              </a:gs>
              <a:gs pos="100000">
                <a:srgbClr val="00000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13" descr="Hand holding a pen shading number on a sheet"/>
          <p:cNvPicPr preferRelativeResize="0"/>
          <p:nvPr/>
        </p:nvPicPr>
        <p:blipFill rotWithShape="1">
          <a:blip r:embed="rId4">
            <a:alphaModFix/>
          </a:blip>
          <a:srcRect l="41964" r="-1" b="-1"/>
          <a:stretch/>
        </p:blipFill>
        <p:spPr>
          <a:xfrm>
            <a:off x="7075967" y="1046601"/>
            <a:ext cx="4170530" cy="4796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4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4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4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4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4"/>
          <p:cNvSpPr/>
          <p:nvPr/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4"/>
          <p:cNvSpPr txBox="1"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Routine Data Entry</a:t>
            </a:r>
            <a:endParaRPr sz="4000">
              <a:solidFill>
                <a:srgbClr val="FFFFFF"/>
              </a:solidFill>
            </a:endParaRPr>
          </a:p>
        </p:txBody>
      </p:sp>
      <p:grpSp>
        <p:nvGrpSpPr>
          <p:cNvPr id="443" name="Google Shape;443;p14"/>
          <p:cNvGrpSpPr/>
          <p:nvPr/>
        </p:nvGrpSpPr>
        <p:grpSpPr>
          <a:xfrm>
            <a:off x="4213775" y="328021"/>
            <a:ext cx="7777200" cy="6417806"/>
            <a:chOff x="0" y="101780"/>
            <a:chExt cx="7777200" cy="6307426"/>
          </a:xfrm>
        </p:grpSpPr>
        <p:sp>
          <p:nvSpPr>
            <p:cNvPr id="444" name="Google Shape;444;p14"/>
            <p:cNvSpPr/>
            <p:nvPr/>
          </p:nvSpPr>
          <p:spPr>
            <a:xfrm>
              <a:off x="0" y="352700"/>
              <a:ext cx="7777114" cy="99067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 txBox="1"/>
            <p:nvPr/>
          </p:nvSpPr>
          <p:spPr>
            <a:xfrm>
              <a:off x="0" y="352700"/>
              <a:ext cx="7777114" cy="990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3575" tIns="354075" rIns="603575" bIns="1209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 control groups were added to the monthly reporting dataset.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 control groups are closed by default.</a:t>
              </a: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388855" y="101780"/>
              <a:ext cx="5443979" cy="5018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 txBox="1"/>
            <p:nvPr/>
          </p:nvSpPr>
          <p:spPr>
            <a:xfrm>
              <a:off x="413353" y="126278"/>
              <a:ext cx="5394983" cy="45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50" tIns="0" rIns="2057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Introducing Control Groups : </a:t>
              </a: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0" y="1686095"/>
              <a:ext cx="7777114" cy="99067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D778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 txBox="1"/>
            <p:nvPr/>
          </p:nvSpPr>
          <p:spPr>
            <a:xfrm>
              <a:off x="0" y="1636281"/>
              <a:ext cx="7777200" cy="10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3575" tIns="354075" rIns="603575" bIns="1209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Service availability data for program improvement</a:t>
              </a: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including private HFs. 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Enhanced data analysis capabilities to service availability monitoring. 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388855" y="1435175"/>
              <a:ext cx="5443979" cy="5018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C8767"/>
                </a:gs>
                <a:gs pos="50000">
                  <a:srgbClr val="DD7549"/>
                </a:gs>
                <a:gs pos="100000">
                  <a:srgbClr val="CA643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 txBox="1"/>
            <p:nvPr/>
          </p:nvSpPr>
          <p:spPr>
            <a:xfrm>
              <a:off x="413353" y="1459673"/>
              <a:ext cx="5394983" cy="45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50" tIns="0" rIns="2057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Benefits: </a:t>
              </a: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0" y="3019490"/>
              <a:ext cx="7777114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C47F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88855" y="2768570"/>
              <a:ext cx="5443979" cy="5018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A8D7E"/>
                </a:gs>
                <a:gs pos="50000">
                  <a:srgbClr val="C77C69"/>
                </a:gs>
                <a:gs pos="100000">
                  <a:srgbClr val="B56A5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 txBox="1"/>
            <p:nvPr/>
          </p:nvSpPr>
          <p:spPr>
            <a:xfrm>
              <a:off x="413353" y="2793068"/>
              <a:ext cx="5394983" cy="45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50" tIns="0" rIns="2057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All data entry datasets are to be closed after 3 months.</a:t>
              </a: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0" y="3790610"/>
              <a:ext cx="7777114" cy="1285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B38E8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 txBox="1"/>
            <p:nvPr/>
          </p:nvSpPr>
          <p:spPr>
            <a:xfrm>
              <a:off x="0" y="3790610"/>
              <a:ext cx="7777114" cy="12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3575" tIns="354075" rIns="603575" bIns="1209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Defines a timeframe for data entry completeness.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Facilitates accurate reporting and analysis with finalized data.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Ensures data consistency and prevents conflicting updates.</a:t>
              </a: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388855" y="3539690"/>
              <a:ext cx="5443979" cy="5018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A9A96"/>
                </a:gs>
                <a:gs pos="50000">
                  <a:srgbClr val="B58C87"/>
                </a:gs>
                <a:gs pos="100000">
                  <a:srgbClr val="A1797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 txBox="1"/>
            <p:nvPr/>
          </p:nvSpPr>
          <p:spPr>
            <a:xfrm>
              <a:off x="413353" y="3564188"/>
              <a:ext cx="5394983" cy="45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50" tIns="0" rIns="2057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Rationale: </a:t>
              </a: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0" y="5418531"/>
              <a:ext cx="7777114" cy="99067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 txBox="1"/>
            <p:nvPr/>
          </p:nvSpPr>
          <p:spPr>
            <a:xfrm>
              <a:off x="0" y="5418531"/>
              <a:ext cx="7777114" cy="990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3575" tIns="354075" rIns="603575" bIns="1209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Train users on identifying and utilizing control groups.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Communicate the closure policy and its benefits to stakeholders.</a:t>
              </a: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388855" y="5167611"/>
              <a:ext cx="5443979" cy="5018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EAEAE"/>
                </a:gs>
                <a:gs pos="50000">
                  <a:srgbClr val="A4A4A4"/>
                </a:gs>
                <a:gs pos="100000">
                  <a:srgbClr val="90909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 txBox="1"/>
            <p:nvPr/>
          </p:nvSpPr>
          <p:spPr>
            <a:xfrm>
              <a:off x="413353" y="5192109"/>
              <a:ext cx="5394983" cy="45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50" tIns="0" rIns="2057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Next : Steps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1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 b="1"/>
              <a:t>Data Quality (Core App)</a:t>
            </a:r>
            <a:br>
              <a:rPr lang="en-US" sz="4000" b="1"/>
            </a:br>
            <a:endParaRPr sz="4000"/>
          </a:p>
        </p:txBody>
      </p:sp>
      <p:pic>
        <p:nvPicPr>
          <p:cNvPr id="469" name="Google Shape;469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r="37930" b="1"/>
          <a:stretch/>
        </p:blipFill>
        <p:spPr>
          <a:xfrm>
            <a:off x="5978106" y="1381125"/>
            <a:ext cx="5851943" cy="4747965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grpSp>
        <p:nvGrpSpPr>
          <p:cNvPr id="470" name="Google Shape;470;p15"/>
          <p:cNvGrpSpPr/>
          <p:nvPr/>
        </p:nvGrpSpPr>
        <p:grpSpPr>
          <a:xfrm>
            <a:off x="594350" y="1520053"/>
            <a:ext cx="5383744" cy="4544951"/>
            <a:chOff x="0" y="205589"/>
            <a:chExt cx="5383744" cy="4336785"/>
          </a:xfrm>
        </p:grpSpPr>
        <p:sp>
          <p:nvSpPr>
            <p:cNvPr id="471" name="Google Shape;471;p15"/>
            <p:cNvSpPr/>
            <p:nvPr/>
          </p:nvSpPr>
          <p:spPr>
            <a:xfrm>
              <a:off x="0" y="456509"/>
              <a:ext cx="5383744" cy="9639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5"/>
            <p:cNvSpPr txBox="1"/>
            <p:nvPr/>
          </p:nvSpPr>
          <p:spPr>
            <a:xfrm>
              <a:off x="0" y="456509"/>
              <a:ext cx="5383744" cy="9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7825" tIns="354075" rIns="417825" bIns="1209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Powerful tool for cross-comparing various data elements across different datasets.</a:t>
              </a:r>
              <a:endParaRPr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69187" y="205589"/>
              <a:ext cx="3768620" cy="5018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5"/>
            <p:cNvSpPr txBox="1"/>
            <p:nvPr/>
          </p:nvSpPr>
          <p:spPr>
            <a:xfrm>
              <a:off x="293685" y="230087"/>
              <a:ext cx="3719624" cy="45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425" tIns="0" rIns="1424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Validation Rule Analysis:</a:t>
              </a:r>
              <a:r>
                <a:rPr lang="en-US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0" y="1763129"/>
              <a:ext cx="5383744" cy="147262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5"/>
            <p:cNvSpPr txBox="1"/>
            <p:nvPr/>
          </p:nvSpPr>
          <p:spPr>
            <a:xfrm>
              <a:off x="0" y="1763129"/>
              <a:ext cx="5383744" cy="1472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7825" tIns="354075" rIns="417825" bIns="1209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Utilizes both Z-score and modified Z-score methods for comprehensive outlier identification.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Enables targeted investigation and data corrections when needed.</a:t>
              </a: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269187" y="1512209"/>
              <a:ext cx="3768620" cy="5018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5"/>
            <p:cNvSpPr txBox="1"/>
            <p:nvPr/>
          </p:nvSpPr>
          <p:spPr>
            <a:xfrm>
              <a:off x="293685" y="1536707"/>
              <a:ext cx="3719624" cy="45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425" tIns="0" rIns="1424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Outlier Detection:</a:t>
              </a:r>
              <a:r>
                <a:rPr lang="en-US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0" y="3578474"/>
              <a:ext cx="5383744" cy="9639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 txBox="1"/>
            <p:nvPr/>
          </p:nvSpPr>
          <p:spPr>
            <a:xfrm>
              <a:off x="0" y="3578474"/>
              <a:ext cx="5383744" cy="9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7825" tIns="354075" rIns="417825" bIns="1209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Streamlined flow for further analysis and resolution of identified data issues.</a:t>
              </a: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269187" y="3327554"/>
              <a:ext cx="3768620" cy="5018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5"/>
            <p:cNvSpPr txBox="1"/>
            <p:nvPr/>
          </p:nvSpPr>
          <p:spPr>
            <a:xfrm>
              <a:off x="293685" y="3352052"/>
              <a:ext cx="3719624" cy="45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425" tIns="0" rIns="1424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Follow-Up Analysis:</a:t>
              </a:r>
              <a:r>
                <a:rPr lang="en-US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6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6"/>
          <p:cNvSpPr txBox="1">
            <a:spLocks noGrp="1"/>
          </p:cNvSpPr>
          <p:nvPr>
            <p:ph type="title"/>
          </p:nvPr>
        </p:nvSpPr>
        <p:spPr>
          <a:xfrm>
            <a:off x="1136398" y="502022"/>
            <a:ext cx="5427525" cy="971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 b="1"/>
              <a:t>LQAS (Data Accuracy) Check</a:t>
            </a:r>
            <a:endParaRPr/>
          </a:p>
        </p:txBody>
      </p:sp>
      <p:sp>
        <p:nvSpPr>
          <p:cNvPr id="489" name="Google Shape;489;p16"/>
          <p:cNvSpPr txBox="1">
            <a:spLocks noGrp="1"/>
          </p:cNvSpPr>
          <p:nvPr>
            <p:ph type="body" idx="1"/>
          </p:nvPr>
        </p:nvSpPr>
        <p:spPr>
          <a:xfrm>
            <a:off x="1136397" y="1933575"/>
            <a:ext cx="7036053" cy="400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A New App for Enhanced Accuracy Assessments:</a:t>
            </a:r>
            <a:r>
              <a:rPr lang="en-US" sz="2400"/>
              <a:t> </a:t>
            </a:r>
            <a:endParaRPr/>
          </a:p>
          <a:p>
            <a:pPr marL="7429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Randomly selects 12 samples from the dataset for verification.</a:t>
            </a:r>
            <a:endParaRPr/>
          </a:p>
          <a:p>
            <a:pPr marL="4572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7429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Compares manual registration counts with reported values in the based-on Lot Assurance Decision Table.</a:t>
            </a:r>
            <a:endParaRPr/>
          </a:p>
          <a:p>
            <a:pPr marL="74295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7429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Offers downloadable reports in various formats for flexibility and documentation.</a:t>
            </a:r>
            <a:endParaRPr/>
          </a:p>
          <a:p>
            <a:pPr marL="4572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7429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Implements an audit trail for transparent tracking of all accuracy checks.</a:t>
            </a: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pic>
        <p:nvPicPr>
          <p:cNvPr id="490" name="Google Shape;490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r="2" b="4226"/>
          <a:stretch/>
        </p:blipFill>
        <p:spPr>
          <a:xfrm>
            <a:off x="8172450" y="1181100"/>
            <a:ext cx="3318510" cy="4237992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16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6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E75B5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7"/>
          <p:cNvSpPr txBox="1">
            <a:spLocks noGrp="1"/>
          </p:cNvSpPr>
          <p:nvPr>
            <p:ph type="title"/>
          </p:nvPr>
        </p:nvSpPr>
        <p:spPr>
          <a:xfrm>
            <a:off x="5596501" y="501594"/>
            <a:ext cx="5754896" cy="165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Content Completeness</a:t>
            </a:r>
            <a:endParaRPr/>
          </a:p>
        </p:txBody>
      </p:sp>
      <p:pic>
        <p:nvPicPr>
          <p:cNvPr id="499" name="Google Shape;499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r="5365" b="-1"/>
          <a:stretch/>
        </p:blipFill>
        <p:spPr>
          <a:xfrm>
            <a:off x="1068130" y="1028701"/>
            <a:ext cx="3876165" cy="433817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17"/>
          <p:cNvSpPr txBox="1">
            <a:spLocks noGrp="1"/>
          </p:cNvSpPr>
          <p:nvPr>
            <p:ph type="body" idx="1"/>
          </p:nvPr>
        </p:nvSpPr>
        <p:spPr>
          <a:xfrm>
            <a:off x="5596502" y="2405894"/>
            <a:ext cx="5754896" cy="301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Automated Calculation:</a:t>
            </a:r>
            <a:r>
              <a:rPr lang="en-US" sz="2000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7429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system automatically calculates the percentage of content completeness.</a:t>
            </a:r>
            <a:endParaRPr/>
          </a:p>
          <a:p>
            <a:pPr marL="51435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7429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Provides a clear overview of data comprehensiveness.</a:t>
            </a:r>
            <a:endParaRPr/>
          </a:p>
          <a:p>
            <a:pPr marL="51435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74295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Downloadable reports in various formats are available for convenient analysis and sharing.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501" name="Google Shape;501;p17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7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E75B5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"/>
          <p:cNvSpPr/>
          <p:nvPr/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"/>
          <p:cNvSpPr/>
          <p:nvPr/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"/>
          <p:cNvSpPr/>
          <p:nvPr/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"/>
          <p:cNvSpPr/>
          <p:nvPr/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10980"/>
                </a:srgbClr>
              </a:gs>
              <a:gs pos="100000">
                <a:srgbClr val="4472C4">
                  <a:alpha val="10980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"/>
          <p:cNvSpPr/>
          <p:nvPr/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0">
                <a:srgbClr val="4472C4">
                  <a:alpha val="0"/>
                </a:srgbClr>
              </a:gs>
              <a:gs pos="39000">
                <a:srgbClr val="4472C4">
                  <a:alpha val="0"/>
                </a:srgbClr>
              </a:gs>
              <a:gs pos="100000">
                <a:srgbClr val="8DA9DB">
                  <a:alpha val="14901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"/>
          <p:cNvSpPr txBox="1"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br>
              <a:rPr lang="en-U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br>
              <a:rPr lang="en-U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>
              <a:solidFill>
                <a:srgbClr val="FFFFFF"/>
              </a:solidFill>
            </a:endParaRPr>
          </a:p>
        </p:txBody>
      </p:sp>
      <p:sp>
        <p:nvSpPr>
          <p:cNvPr id="255" name="Google Shape;255;p2"/>
          <p:cNvSpPr txBox="1">
            <a:spLocks noGrp="1"/>
          </p:cNvSpPr>
          <p:nvPr>
            <p:ph type="body" idx="1"/>
          </p:nvPr>
        </p:nvSpPr>
        <p:spPr>
          <a:xfrm>
            <a:off x="6503158" y="649480"/>
            <a:ext cx="5349536" cy="55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Introduction</a:t>
            </a:r>
            <a:r>
              <a:rPr lang="en-US" sz="2400" b="1"/>
              <a:t> </a:t>
            </a:r>
            <a:endParaRPr sz="240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Rational for version upgrades and other updates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Customization</a:t>
            </a:r>
            <a:r>
              <a:rPr lang="en-US" sz="2400" b="1"/>
              <a:t> </a:t>
            </a:r>
            <a:r>
              <a:rPr lang="en-US" sz="2400"/>
              <a:t>process</a:t>
            </a:r>
            <a:r>
              <a:rPr lang="en-US" sz="2400" b="1"/>
              <a:t> </a:t>
            </a:r>
            <a:endParaRPr sz="240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Key Changes in metadata, data entry, visualization, and analytics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New futures for DHIS2 version 40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Challenges and Considerations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Next Steps and Priorities</a:t>
            </a:r>
            <a:endParaRPr/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8"/>
          <p:cNvSpPr txBox="1">
            <a:spLocks noGrp="1"/>
          </p:cNvSpPr>
          <p:nvPr>
            <p:ph type="title"/>
          </p:nvPr>
        </p:nvSpPr>
        <p:spPr>
          <a:xfrm>
            <a:off x="1136396" y="878545"/>
            <a:ext cx="6230319" cy="128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Visualization and Analytics</a:t>
            </a:r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body" idx="1"/>
          </p:nvPr>
        </p:nvSpPr>
        <p:spPr>
          <a:xfrm>
            <a:off x="1136396" y="1962615"/>
            <a:ext cx="6230319" cy="377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As of DHIS2 version 2.37, the dedicated Pivot Table app has been integrated into the Data Visualizer app.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DHIS2 Dashboard Enhancements: Standardization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b="1"/>
              <a:t>Standardized Dashboards:</a:t>
            </a: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800"/>
              <a:t>Defined indicator descriptions, focused selection, clear visualizations, timely alerts, and consistent legends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b="1"/>
              <a:t>Senior Management Focus:</a:t>
            </a: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800"/>
              <a:t>A tailored dashboard emphasizes key metrics for informed decision-making.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b="1"/>
              <a:t>Program Coverage:</a:t>
            </a: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800"/>
              <a:t>12 major programs and 22 sub-programs are integrated for a comprehensive dashboard.</a:t>
            </a:r>
            <a:endParaRPr/>
          </a:p>
          <a:p>
            <a:pPr marL="228600" lvl="0" indent="-1463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400"/>
          </a:p>
        </p:txBody>
      </p:sp>
      <p:pic>
        <p:nvPicPr>
          <p:cNvPr id="510" name="Google Shape;510;p18"/>
          <p:cNvPicPr preferRelativeResize="0"/>
          <p:nvPr/>
        </p:nvPicPr>
        <p:blipFill rotWithShape="1">
          <a:blip r:embed="rId3">
            <a:alphaModFix/>
          </a:blip>
          <a:srcRect l="5735" r="22304" b="-3"/>
          <a:stretch/>
        </p:blipFill>
        <p:spPr>
          <a:xfrm>
            <a:off x="7881870" y="882740"/>
            <a:ext cx="3572978" cy="2246826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pic>
        <p:nvPicPr>
          <p:cNvPr id="511" name="Google Shape;511;p18"/>
          <p:cNvPicPr preferRelativeResize="0"/>
          <p:nvPr/>
        </p:nvPicPr>
        <p:blipFill rotWithShape="1">
          <a:blip r:embed="rId4">
            <a:alphaModFix/>
          </a:blip>
          <a:srcRect l="33210"/>
          <a:stretch/>
        </p:blipFill>
        <p:spPr>
          <a:xfrm>
            <a:off x="7881870" y="3429000"/>
            <a:ext cx="3572978" cy="2246826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18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rgbClr val="2F5496"/>
              </a:gs>
              <a:gs pos="100000">
                <a:srgbClr val="000000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8"/>
          <p:cNvSpPr/>
          <p:nvPr/>
        </p:nvSpPr>
        <p:spPr>
          <a:xfrm flipH="1">
            <a:off x="0" y="6400800"/>
            <a:ext cx="4038599" cy="456772"/>
          </a:xfrm>
          <a:prstGeom prst="rect">
            <a:avLst/>
          </a:prstGeom>
          <a:gradFill>
            <a:gsLst>
              <a:gs pos="0">
                <a:srgbClr val="1F3864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9"/>
          <p:cNvSpPr txBox="1"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Scorecard and BNA</a:t>
            </a:r>
            <a:endParaRPr/>
          </a:p>
        </p:txBody>
      </p:sp>
      <p:pic>
        <p:nvPicPr>
          <p:cNvPr id="520" name="Google Shape;520;p19" descr="A screenshot of a phone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745506" y="1181100"/>
            <a:ext cx="4076698" cy="3966253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9"/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9"/>
          <p:cNvSpPr/>
          <p:nvPr/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5882"/>
                </a:srgbClr>
              </a:gs>
              <a:gs pos="19000">
                <a:srgbClr val="000000">
                  <a:alpha val="45882"/>
                </a:srgbClr>
              </a:gs>
              <a:gs pos="99000">
                <a:schemeClr val="accent1"/>
              </a:gs>
              <a:gs pos="100000">
                <a:schemeClr val="accent1"/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3" name="Google Shape;523;p19"/>
          <p:cNvGrpSpPr/>
          <p:nvPr/>
        </p:nvGrpSpPr>
        <p:grpSpPr>
          <a:xfrm>
            <a:off x="1149717" y="2374800"/>
            <a:ext cx="6225993" cy="3007388"/>
            <a:chOff x="0" y="1469"/>
            <a:chExt cx="6225993" cy="3007388"/>
          </a:xfrm>
        </p:grpSpPr>
        <p:cxnSp>
          <p:nvCxnSpPr>
            <p:cNvPr id="524" name="Google Shape;524;p19"/>
            <p:cNvCxnSpPr/>
            <p:nvPr/>
          </p:nvCxnSpPr>
          <p:spPr>
            <a:xfrm>
              <a:off x="0" y="1469"/>
              <a:ext cx="6225993" cy="0"/>
            </a:xfrm>
            <a:prstGeom prst="straightConnector1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525" name="Google Shape;525;p19"/>
            <p:cNvSpPr/>
            <p:nvPr/>
          </p:nvSpPr>
          <p:spPr>
            <a:xfrm>
              <a:off x="0" y="1469"/>
              <a:ext cx="6225993" cy="1002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9"/>
            <p:cNvSpPr txBox="1"/>
            <p:nvPr/>
          </p:nvSpPr>
          <p:spPr>
            <a:xfrm>
              <a:off x="0" y="1469"/>
              <a:ext cx="6225993" cy="1002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en-US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Ethiopian Calendar Configuration</a:t>
              </a:r>
              <a:endParaRPr/>
            </a:p>
          </p:txBody>
        </p:sp>
        <p:cxnSp>
          <p:nvCxnSpPr>
            <p:cNvPr id="527" name="Google Shape;527;p19"/>
            <p:cNvCxnSpPr/>
            <p:nvPr/>
          </p:nvCxnSpPr>
          <p:spPr>
            <a:xfrm>
              <a:off x="0" y="1003932"/>
              <a:ext cx="6225993" cy="0"/>
            </a:xfrm>
            <a:prstGeom prst="straightConnector1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528" name="Google Shape;528;p19"/>
            <p:cNvSpPr/>
            <p:nvPr/>
          </p:nvSpPr>
          <p:spPr>
            <a:xfrm>
              <a:off x="0" y="1003932"/>
              <a:ext cx="6225993" cy="1002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9"/>
            <p:cNvSpPr txBox="1"/>
            <p:nvPr/>
          </p:nvSpPr>
          <p:spPr>
            <a:xfrm>
              <a:off x="0" y="1003932"/>
              <a:ext cx="6225993" cy="1002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en-US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BNA Draft Intervention Customization</a:t>
              </a:r>
              <a:endParaRPr/>
            </a:p>
          </p:txBody>
        </p:sp>
        <p:cxnSp>
          <p:nvCxnSpPr>
            <p:cNvPr id="530" name="Google Shape;530;p19"/>
            <p:cNvCxnSpPr/>
            <p:nvPr/>
          </p:nvCxnSpPr>
          <p:spPr>
            <a:xfrm>
              <a:off x="0" y="2006395"/>
              <a:ext cx="6225993" cy="0"/>
            </a:xfrm>
            <a:prstGeom prst="straightConnector1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531" name="Google Shape;531;p19"/>
            <p:cNvSpPr/>
            <p:nvPr/>
          </p:nvSpPr>
          <p:spPr>
            <a:xfrm>
              <a:off x="0" y="2006395"/>
              <a:ext cx="6225993" cy="1002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9"/>
            <p:cNvSpPr txBox="1"/>
            <p:nvPr/>
          </p:nvSpPr>
          <p:spPr>
            <a:xfrm>
              <a:off x="0" y="2006395"/>
              <a:ext cx="6225993" cy="1002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en-US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Targeted User Training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0"/>
          <p:cNvSpPr txBox="1">
            <a:spLocks noGrp="1"/>
          </p:cNvSpPr>
          <p:nvPr>
            <p:ph type="title"/>
          </p:nvPr>
        </p:nvSpPr>
        <p:spPr>
          <a:xfrm>
            <a:off x="914402" y="489508"/>
            <a:ext cx="7397391" cy="1123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Revision of Hospital KPI indicators</a:t>
            </a:r>
            <a:endParaRPr/>
          </a:p>
        </p:txBody>
      </p:sp>
      <p:sp>
        <p:nvSpPr>
          <p:cNvPr id="539" name="Google Shape;539;p20"/>
          <p:cNvSpPr txBox="1">
            <a:spLocks noGrp="1"/>
          </p:cNvSpPr>
          <p:nvPr>
            <p:ph type="body" idx="1"/>
          </p:nvPr>
        </p:nvSpPr>
        <p:spPr>
          <a:xfrm>
            <a:off x="914402" y="2418408"/>
            <a:ext cx="5181598" cy="3409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Data Entry Expected at Public hospital Level on Monthly and Quarterly Basis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Capturing 30+ data elements and key indicators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Provision of stand-alone training</a:t>
            </a:r>
            <a:endParaRPr/>
          </a:p>
          <a:p>
            <a:pPr marL="228600" lvl="0" indent="-101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540" name="Google Shape;540;p20" descr="Report Ad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5120" y="1345914"/>
            <a:ext cx="4957638" cy="4369085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20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0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5882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1"/>
          <p:cNvSpPr/>
          <p:nvPr/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1"/>
          <p:cNvSpPr/>
          <p:nvPr/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1"/>
          <p:cNvSpPr/>
          <p:nvPr/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1"/>
          <p:cNvSpPr/>
          <p:nvPr/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10980"/>
                </a:srgbClr>
              </a:gs>
              <a:gs pos="100000">
                <a:srgbClr val="4472C4">
                  <a:alpha val="10980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1"/>
          <p:cNvSpPr/>
          <p:nvPr/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0">
                <a:srgbClr val="4472C4">
                  <a:alpha val="0"/>
                </a:srgbClr>
              </a:gs>
              <a:gs pos="39000">
                <a:srgbClr val="4472C4">
                  <a:alpha val="0"/>
                </a:srgbClr>
              </a:gs>
              <a:gs pos="100000">
                <a:srgbClr val="8DA9DB">
                  <a:alpha val="14901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1"/>
          <p:cNvSpPr txBox="1"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FFFFFF"/>
                </a:solidFill>
              </a:rPr>
              <a:t>Integration of  MRIS and Rehabilitation</a:t>
            </a:r>
            <a:br>
              <a:rPr lang="en-US" sz="4000">
                <a:solidFill>
                  <a:srgbClr val="FFFFFF"/>
                </a:solidFill>
              </a:rPr>
            </a:br>
            <a:endParaRPr sz="4000">
              <a:solidFill>
                <a:srgbClr val="FFFFFF"/>
              </a:solidFill>
            </a:endParaRPr>
          </a:p>
        </p:txBody>
      </p:sp>
      <p:sp>
        <p:nvSpPr>
          <p:cNvPr id="554" name="Google Shape;554;p21"/>
          <p:cNvSpPr txBox="1">
            <a:spLocks noGrp="1"/>
          </p:cNvSpPr>
          <p:nvPr>
            <p:ph type="body" idx="1"/>
          </p:nvPr>
        </p:nvSpPr>
        <p:spPr>
          <a:xfrm>
            <a:off x="6188928" y="278780"/>
            <a:ext cx="5809784" cy="617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Multi-Sectoral Response Information System (MRIS):</a:t>
            </a:r>
            <a:endParaRPr sz="20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Data Entry Expected at Woreda Level on a Quarterly Basis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Capturing 15+ data elements and key indicators for a multi-sectoral response to HIV services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Provision of stand-alone training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Rehabilitation Information: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Expected Monthly Data Entry at the Facilitates Level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Capturing of 9 Data Elements and Key Indicators to track and manage rehabilitation data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Approximately 40 facilities offer rehabilitation services.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Provision of stand-alone training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2"/>
          <p:cNvSpPr txBox="1">
            <a:spLocks noGrp="1"/>
          </p:cNvSpPr>
          <p:nvPr>
            <p:ph type="title"/>
          </p:nvPr>
        </p:nvSpPr>
        <p:spPr>
          <a:xfrm>
            <a:off x="1136397" y="251225"/>
            <a:ext cx="8620919" cy="65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of  Compressive health post data set</a:t>
            </a:r>
            <a:endParaRPr/>
          </a:p>
        </p:txBody>
      </p:sp>
      <p:sp>
        <p:nvSpPr>
          <p:cNvPr id="561" name="Google Shape;561;p22"/>
          <p:cNvSpPr txBox="1">
            <a:spLocks noGrp="1"/>
          </p:cNvSpPr>
          <p:nvPr>
            <p:ph type="body" idx="1"/>
          </p:nvPr>
        </p:nvSpPr>
        <p:spPr>
          <a:xfrm>
            <a:off x="580330" y="1355624"/>
            <a:ext cx="4161839" cy="425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Expanded dataset for comprehensive health post-services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Currently we have 50 comprehensive health posts in DHIS 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Introduction of Nine New Datasets for Comprehensive Health Posts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562" name="Google Shape;562;p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22498" y="1152524"/>
            <a:ext cx="6612327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2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2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3"/>
          <p:cNvSpPr txBox="1">
            <a:spLocks noGrp="1"/>
          </p:cNvSpPr>
          <p:nvPr>
            <p:ph type="title"/>
          </p:nvPr>
        </p:nvSpPr>
        <p:spPr>
          <a:xfrm>
            <a:off x="1136397" y="502022"/>
            <a:ext cx="8453652" cy="68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2200"/>
            </a:br>
            <a:r>
              <a:rPr lang="en-US" sz="3600" b="1"/>
              <a:t>Integration of Urban HC and Merged HP data set</a:t>
            </a:r>
            <a:endParaRPr sz="2200"/>
          </a:p>
        </p:txBody>
      </p:sp>
      <p:sp>
        <p:nvSpPr>
          <p:cNvPr id="571" name="Google Shape;571;p23"/>
          <p:cNvSpPr txBox="1">
            <a:spLocks noGrp="1"/>
          </p:cNvSpPr>
          <p:nvPr>
            <p:ph type="body" idx="1"/>
          </p:nvPr>
        </p:nvSpPr>
        <p:spPr>
          <a:xfrm>
            <a:off x="936703" y="1641850"/>
            <a:ext cx="6211230" cy="429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Integration of Health Post and Urban Health Center data for a holistic health center Performance measurement.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Both urban HC and HC with merged HP used the same datasets.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The data entry is expected monthly and quarterly.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/>
              <a:t>No Additional Data elements:</a:t>
            </a:r>
            <a:r>
              <a:rPr lang="en-US" sz="2400"/>
              <a:t> Leveraging existing data elements aligned with the 2021 indicator revision.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572" name="Google Shape;572;p23" descr="Bar 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3122" y="1641850"/>
            <a:ext cx="3740343" cy="4180783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23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3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4"/>
          <p:cNvSpPr txBox="1">
            <a:spLocks noGrp="1"/>
          </p:cNvSpPr>
          <p:nvPr>
            <p:ph type="title"/>
          </p:nvPr>
        </p:nvSpPr>
        <p:spPr>
          <a:xfrm>
            <a:off x="1136397" y="502022"/>
            <a:ext cx="6636003" cy="99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700" b="1"/>
              <a:t>Integration of Composite IR Score </a:t>
            </a:r>
            <a:br>
              <a:rPr lang="en-US" sz="3700"/>
            </a:br>
            <a:endParaRPr sz="3700"/>
          </a:p>
        </p:txBody>
      </p:sp>
      <p:sp>
        <p:nvSpPr>
          <p:cNvPr id="581" name="Google Shape;581;p24"/>
          <p:cNvSpPr txBox="1">
            <a:spLocks noGrp="1"/>
          </p:cNvSpPr>
          <p:nvPr>
            <p:ph type="body" idx="1"/>
          </p:nvPr>
        </p:nvSpPr>
        <p:spPr>
          <a:xfrm>
            <a:off x="1333120" y="1743076"/>
            <a:ext cx="6782180" cy="39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Automated Calculation Based on Composite Measure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Calculation Methodology Aligned with IR Guidelines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Woreda IR Score: Assessing Overall Performance, Including Woreda Health Office and Supervised Facilities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PHCU IR Score: Measure PHCU Performance, Including Satellite Health Post and Health Center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582" name="Google Shape;582;p24" descr="Statistic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5347" y="621610"/>
            <a:ext cx="3738118" cy="5201023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24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4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5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5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5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5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25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25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br>
              <a:rPr lang="en-US" sz="3400">
                <a:solidFill>
                  <a:srgbClr val="FFFFFF"/>
                </a:solidFill>
              </a:rPr>
            </a:br>
            <a:r>
              <a:rPr lang="en-US" sz="3400">
                <a:solidFill>
                  <a:srgbClr val="FFFFFF"/>
                </a:solidFill>
              </a:rPr>
              <a:t>Integration of Woreda Transformation Dashboard</a:t>
            </a:r>
            <a:br>
              <a:rPr lang="en-US" sz="3400">
                <a:solidFill>
                  <a:srgbClr val="FFFFFF"/>
                </a:solidFill>
              </a:rPr>
            </a:br>
            <a:br>
              <a:rPr lang="en-US" sz="3400">
                <a:solidFill>
                  <a:srgbClr val="FFFFFF"/>
                </a:solidFill>
              </a:rPr>
            </a:br>
            <a:endParaRPr sz="3400">
              <a:solidFill>
                <a:srgbClr val="FFFFFF"/>
              </a:solidFill>
            </a:endParaRPr>
          </a:p>
        </p:txBody>
      </p:sp>
      <p:sp>
        <p:nvSpPr>
          <p:cNvPr id="597" name="Google Shape;597;p25"/>
          <p:cNvSpPr txBox="1">
            <a:spLocks noGrp="1"/>
          </p:cNvSpPr>
          <p:nvPr>
            <p:ph type="body" idx="1"/>
          </p:nvPr>
        </p:nvSpPr>
        <p:spPr>
          <a:xfrm>
            <a:off x="4810259" y="649480"/>
            <a:ext cx="6555347" cy="589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</a:rPr>
              <a:t>Dashboard for monitoring and visualizing the transformation progress at the Woreda level.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Automated Calculation Utilizing Composite Measures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Calculation Methodology Aligned with Woreda Transformation Guidelines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Facility-Level Calculation Based on Catchment Population Entered in DHIS2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26"/>
          <p:cNvSpPr txBox="1">
            <a:spLocks noGrp="1"/>
          </p:cNvSpPr>
          <p:nvPr>
            <p:ph type="title"/>
          </p:nvPr>
        </p:nvSpPr>
        <p:spPr>
          <a:xfrm>
            <a:off x="1073516" y="299373"/>
            <a:ext cx="5929422" cy="84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of Woreda based plan </a:t>
            </a:r>
            <a:endParaRPr/>
          </a:p>
        </p:txBody>
      </p:sp>
      <p:sp>
        <p:nvSpPr>
          <p:cNvPr id="604" name="Google Shape;604;p26"/>
          <p:cNvSpPr txBox="1">
            <a:spLocks noGrp="1"/>
          </p:cNvSpPr>
          <p:nvPr>
            <p:ph type="body" idx="1"/>
          </p:nvPr>
        </p:nvSpPr>
        <p:spPr>
          <a:xfrm>
            <a:off x="892098" y="1657350"/>
            <a:ext cx="6187041" cy="428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Introduction of a dataset for Woreda-based planning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Baseline Data Automatically Calculated from the Previous Year's Performance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Selection of Indicators for the Woreda-Based Plan Aligned with the DHIS2 Indicator Reference Guide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customization process is nearing completion.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605" name="Google Shape;605;p26" descr="A screenshot of a computer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79138" y="1076325"/>
            <a:ext cx="4431544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26"/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6"/>
          <p:cNvSpPr/>
          <p:nvPr/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5882"/>
                </a:srgbClr>
              </a:gs>
              <a:gs pos="19000">
                <a:srgbClr val="000000">
                  <a:alpha val="45882"/>
                </a:srgbClr>
              </a:gs>
              <a:gs pos="99000">
                <a:schemeClr val="accent1"/>
              </a:gs>
              <a:gs pos="100000">
                <a:schemeClr val="accent1"/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7"/>
          <p:cNvSpPr/>
          <p:nvPr/>
        </p:nvSpPr>
        <p:spPr>
          <a:xfrm>
            <a:off x="0" y="7620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27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7"/>
          <p:cNvSpPr/>
          <p:nvPr/>
        </p:nvSpPr>
        <p:spPr>
          <a:xfrm>
            <a:off x="1121664" y="76200"/>
            <a:ext cx="993824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27"/>
          <p:cNvSpPr txBox="1"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Introduced new features and enhancements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7200"/>
              <a:t>(DHIS2-V40)</a:t>
            </a:r>
            <a:endParaRPr sz="7200"/>
          </a:p>
        </p:txBody>
      </p:sp>
      <p:sp>
        <p:nvSpPr>
          <p:cNvPr id="616" name="Google Shape;616;p27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Introduction</a:t>
            </a:r>
            <a:endParaRPr/>
          </a:p>
        </p:txBody>
      </p:sp>
      <p:sp>
        <p:nvSpPr>
          <p:cNvPr id="266" name="Google Shape;266;p3"/>
          <p:cNvSpPr txBox="1">
            <a:spLocks noGrp="1"/>
          </p:cNvSpPr>
          <p:nvPr>
            <p:ph type="body" idx="1"/>
          </p:nvPr>
        </p:nvSpPr>
        <p:spPr>
          <a:xfrm>
            <a:off x="459351" y="1526875"/>
            <a:ext cx="10636280" cy="447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latin typeface="Calibri"/>
                <a:ea typeface="Calibri"/>
                <a:cs typeface="Calibri"/>
                <a:sym typeface="Calibri"/>
              </a:rPr>
              <a:t>Overview of current DHIS2 implementation status</a:t>
            </a:r>
            <a:endParaRPr/>
          </a:p>
          <a:p>
            <a:pPr marL="685800" marR="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0" i="0" u="none" strike="noStrike" cap="none">
                <a:latin typeface="Calibri"/>
                <a:ea typeface="Calibri"/>
                <a:cs typeface="Calibri"/>
                <a:sym typeface="Calibri"/>
              </a:rPr>
              <a:t>Version 2.27 implemented in 2018</a:t>
            </a:r>
            <a:endParaRPr/>
          </a:p>
          <a:p>
            <a:pPr marL="685800" marR="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0" i="0" u="none" strike="noStrike" cap="none">
                <a:latin typeface="Calibri"/>
                <a:ea typeface="Calibri"/>
                <a:cs typeface="Calibri"/>
                <a:sym typeface="Calibri"/>
              </a:rPr>
              <a:t>Upgraded to versions 2.30 and 2.36</a:t>
            </a:r>
            <a:endParaRPr/>
          </a:p>
          <a:p>
            <a:pPr marL="685800" marR="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0" i="0" u="none" strike="noStrike" cap="none">
                <a:latin typeface="Calibri"/>
                <a:ea typeface="Calibri"/>
                <a:cs typeface="Calibri"/>
                <a:sym typeface="Calibri"/>
              </a:rPr>
              <a:t>55% of health facilities now online</a:t>
            </a:r>
            <a:endParaRPr/>
          </a:p>
          <a:p>
            <a:pPr marL="685800" marR="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0" i="0" u="none" strike="noStrike" cap="none">
                <a:latin typeface="Calibri"/>
                <a:ea typeface="Calibri"/>
                <a:cs typeface="Calibri"/>
                <a:sym typeface="Calibri"/>
              </a:rPr>
              <a:t>30,763 facilities &amp; 1,103 admin units using system</a:t>
            </a:r>
            <a:endParaRPr/>
          </a:p>
          <a:p>
            <a:pPr marL="685800" marR="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0" i="0" u="none" strike="noStrike" cap="none">
                <a:latin typeface="Calibri"/>
                <a:ea typeface="Calibri"/>
                <a:cs typeface="Calibri"/>
                <a:sym typeface="Calibri"/>
              </a:rPr>
              <a:t>Capacity Building: Continuous training and support provided to healthcare personnel for effective DHIS2 utilization.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28"/>
          <p:cNvSpPr txBox="1">
            <a:spLocks noGrp="1"/>
          </p:cNvSpPr>
          <p:nvPr>
            <p:ph type="title"/>
          </p:nvPr>
        </p:nvSpPr>
        <p:spPr>
          <a:xfrm>
            <a:off x="222920" y="427909"/>
            <a:ext cx="4290809" cy="133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Version 40</a:t>
            </a:r>
            <a:endParaRPr/>
          </a:p>
        </p:txBody>
      </p:sp>
      <p:grpSp>
        <p:nvGrpSpPr>
          <p:cNvPr id="623" name="Google Shape;623;p28"/>
          <p:cNvGrpSpPr/>
          <p:nvPr/>
        </p:nvGrpSpPr>
        <p:grpSpPr>
          <a:xfrm>
            <a:off x="4859675" y="771147"/>
            <a:ext cx="6935057" cy="4800252"/>
            <a:chOff x="0" y="586"/>
            <a:chExt cx="6935057" cy="4800252"/>
          </a:xfrm>
        </p:grpSpPr>
        <p:cxnSp>
          <p:nvCxnSpPr>
            <p:cNvPr id="624" name="Google Shape;624;p28"/>
            <p:cNvCxnSpPr/>
            <p:nvPr/>
          </p:nvCxnSpPr>
          <p:spPr>
            <a:xfrm>
              <a:off x="0" y="586"/>
              <a:ext cx="6935057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25" name="Google Shape;625;p28"/>
            <p:cNvSpPr/>
            <p:nvPr/>
          </p:nvSpPr>
          <p:spPr>
            <a:xfrm>
              <a:off x="0" y="586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8"/>
            <p:cNvSpPr txBox="1"/>
            <p:nvPr/>
          </p:nvSpPr>
          <p:spPr>
            <a:xfrm>
              <a:off x="0" y="586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Dropping  the 2 from the release version numbers</a:t>
              </a:r>
              <a:endParaRPr/>
            </a:p>
          </p:txBody>
        </p:sp>
        <p:cxnSp>
          <p:nvCxnSpPr>
            <p:cNvPr id="627" name="Google Shape;627;p28"/>
            <p:cNvCxnSpPr/>
            <p:nvPr/>
          </p:nvCxnSpPr>
          <p:spPr>
            <a:xfrm>
              <a:off x="0" y="960636"/>
              <a:ext cx="6935057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28" name="Google Shape;628;p28"/>
            <p:cNvSpPr/>
            <p:nvPr/>
          </p:nvSpPr>
          <p:spPr>
            <a:xfrm>
              <a:off x="0" y="960636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8"/>
            <p:cNvSpPr txBox="1"/>
            <p:nvPr/>
          </p:nvSpPr>
          <p:spPr>
            <a:xfrm>
              <a:off x="0" y="960636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DHIS2 Version 40</a:t>
              </a: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0" name="Google Shape;630;p28"/>
            <p:cNvCxnSpPr/>
            <p:nvPr/>
          </p:nvCxnSpPr>
          <p:spPr>
            <a:xfrm>
              <a:off x="0" y="1920687"/>
              <a:ext cx="6935057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31" name="Google Shape;631;p28"/>
            <p:cNvSpPr/>
            <p:nvPr/>
          </p:nvSpPr>
          <p:spPr>
            <a:xfrm>
              <a:off x="0" y="1920687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8"/>
            <p:cNvSpPr txBox="1"/>
            <p:nvPr/>
          </p:nvSpPr>
          <p:spPr>
            <a:xfrm>
              <a:off x="0" y="1920687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makes it easer to communicate what is the major release numbers</a:t>
              </a:r>
              <a:endParaRPr/>
            </a:p>
          </p:txBody>
        </p:sp>
        <p:cxnSp>
          <p:nvCxnSpPr>
            <p:cNvPr id="633" name="Google Shape;633;p28"/>
            <p:cNvCxnSpPr/>
            <p:nvPr/>
          </p:nvCxnSpPr>
          <p:spPr>
            <a:xfrm>
              <a:off x="0" y="2880737"/>
              <a:ext cx="6935057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34" name="Google Shape;634;p28"/>
            <p:cNvSpPr/>
            <p:nvPr/>
          </p:nvSpPr>
          <p:spPr>
            <a:xfrm>
              <a:off x="0" y="2880737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8"/>
            <p:cNvSpPr txBox="1"/>
            <p:nvPr/>
          </p:nvSpPr>
          <p:spPr>
            <a:xfrm>
              <a:off x="0" y="2880737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DHIS2" is now the official brand name.</a:t>
              </a:r>
              <a:endParaRPr/>
            </a:p>
          </p:txBody>
        </p:sp>
        <p:cxnSp>
          <p:nvCxnSpPr>
            <p:cNvPr id="636" name="Google Shape;636;p28"/>
            <p:cNvCxnSpPr/>
            <p:nvPr/>
          </p:nvCxnSpPr>
          <p:spPr>
            <a:xfrm>
              <a:off x="0" y="3840788"/>
              <a:ext cx="6935057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37" name="Google Shape;637;p28"/>
            <p:cNvSpPr/>
            <p:nvPr/>
          </p:nvSpPr>
          <p:spPr>
            <a:xfrm>
              <a:off x="0" y="3840788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8"/>
            <p:cNvSpPr txBox="1"/>
            <p:nvPr/>
          </p:nvSpPr>
          <p:spPr>
            <a:xfrm>
              <a:off x="0" y="3840788"/>
              <a:ext cx="6935057" cy="96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There is no need for abbreviations like "District Health Information System 2."</a:t>
              </a:r>
              <a:endParaRPr/>
            </a:p>
          </p:txBody>
        </p:sp>
      </p:grpSp>
      <p:sp>
        <p:nvSpPr>
          <p:cNvPr id="639" name="Google Shape;639;p28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28"/>
          <p:cNvSpPr/>
          <p:nvPr/>
        </p:nvSpPr>
        <p:spPr>
          <a:xfrm flipH="1">
            <a:off x="0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7843"/>
                </a:srgbClr>
              </a:gs>
              <a:gs pos="100000">
                <a:srgbClr val="2E75B5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1" name="Google Shape;641;p28" descr="DHIS2 · GitHu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836" y="2989781"/>
            <a:ext cx="2743200" cy="1353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9"/>
          <p:cNvSpPr txBox="1"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Dashboard default layout</a:t>
            </a:r>
            <a: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:(DHIS v2.37)</a:t>
            </a:r>
            <a:endParaRPr/>
          </a:p>
        </p:txBody>
      </p:sp>
      <p:sp>
        <p:nvSpPr>
          <p:cNvPr id="648" name="Google Shape;648;p29"/>
          <p:cNvSpPr txBox="1">
            <a:spLocks noGrp="1"/>
          </p:cNvSpPr>
          <p:nvPr>
            <p:ph type="body" idx="1"/>
          </p:nvPr>
        </p:nvSpPr>
        <p:spPr>
          <a:xfrm>
            <a:off x="361900" y="2418400"/>
            <a:ext cx="5944500" cy="3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Dashboards support automatic configuration as items are added.</a:t>
            </a:r>
            <a:endParaRPr sz="3400"/>
          </a:p>
          <a:p>
            <a:pPr marL="2286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Option to select the number of columns for layout.</a:t>
            </a:r>
            <a:endParaRPr sz="3400"/>
          </a:p>
          <a:p>
            <a:pPr marL="2286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Users can choose to add new items to the top or bottom.</a:t>
            </a:r>
            <a:endParaRPr sz="3400"/>
          </a:p>
          <a:p>
            <a:pPr marL="2286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Items adjust size and shape based on column selection.</a:t>
            </a:r>
            <a:endParaRPr sz="34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600"/>
          </a:p>
        </p:txBody>
      </p:sp>
      <p:pic>
        <p:nvPicPr>
          <p:cNvPr id="649" name="Google Shape;649;p2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12442" y="1798342"/>
            <a:ext cx="5201023" cy="2847559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29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9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E75B5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30"/>
          <p:cNvSpPr txBox="1"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Cascading Dashboard Sharing:</a:t>
            </a:r>
            <a:r>
              <a:rPr lang="en-US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(DHIS v2.37)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30"/>
          <p:cNvSpPr txBox="1">
            <a:spLocks noGrp="1"/>
          </p:cNvSpPr>
          <p:nvPr>
            <p:ph type="body" idx="1"/>
          </p:nvPr>
        </p:nvSpPr>
        <p:spPr>
          <a:xfrm>
            <a:off x="330925" y="2418400"/>
            <a:ext cx="5765100" cy="3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Share dashboards seamlessly with other users.</a:t>
            </a:r>
            <a:endParaRPr sz="3600"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Sharing cascades to include items like visualizations, maps, reports, etc.</a:t>
            </a:r>
            <a:endParaRPr sz="3600"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Simplifies the sharing process, eliminating manual sharing of individual items.</a:t>
            </a:r>
            <a:endParaRPr sz="36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659" name="Google Shape;659;p3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12442" y="1257301"/>
            <a:ext cx="5201023" cy="38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30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0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31"/>
          <p:cNvSpPr txBox="1">
            <a:spLocks noGrp="1"/>
          </p:cNvSpPr>
          <p:nvPr>
            <p:ph type="title"/>
          </p:nvPr>
        </p:nvSpPr>
        <p:spPr>
          <a:xfrm>
            <a:off x="821933" y="502021"/>
            <a:ext cx="5274067" cy="16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Offline Dashboards:</a:t>
            </a:r>
            <a:r>
              <a:rPr lang="en-US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(DHIS2 v2.37</a:t>
            </a:r>
            <a:r>
              <a:rPr lang="en-US" sz="1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1"/>
          <p:cNvSpPr txBox="1">
            <a:spLocks noGrp="1"/>
          </p:cNvSpPr>
          <p:nvPr>
            <p:ph type="body" idx="1"/>
          </p:nvPr>
        </p:nvSpPr>
        <p:spPr>
          <a:xfrm>
            <a:off x="1136397" y="2418408"/>
            <a:ext cx="4959603" cy="352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Users can now mark dashboards for offline access.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Visualizations and data are stored locally in the web browser for laptops, desktops, and mobile devices.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Offline access allows viewing dashboards without an internet connection.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Note: Filters and interpretations are not supported offline.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669" name="Google Shape;669;p3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67450" y="1066801"/>
            <a:ext cx="5591175" cy="4618182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31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1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2"/>
          <p:cNvSpPr txBox="1">
            <a:spLocks noGrp="1"/>
          </p:cNvSpPr>
          <p:nvPr>
            <p:ph type="title"/>
          </p:nvPr>
        </p:nvSpPr>
        <p:spPr>
          <a:xfrm>
            <a:off x="1136397" y="502020"/>
            <a:ext cx="5323715" cy="109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Legend Info in Dashboards</a:t>
            </a:r>
            <a:r>
              <a:rPr lang="en-US" sz="1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(DHIS2 v2.37)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2"/>
          <p:cNvSpPr txBox="1">
            <a:spLocks noGrp="1"/>
          </p:cNvSpPr>
          <p:nvPr>
            <p:ph type="body" idx="1"/>
          </p:nvPr>
        </p:nvSpPr>
        <p:spPr>
          <a:xfrm>
            <a:off x="1144923" y="2405894"/>
            <a:ext cx="5315189" cy="353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View legend information for pivot tables or charts with applied legend sets.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Enable it from Options &gt; Legend for a better understanding of the data.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679" name="Google Shape;679;p32"/>
          <p:cNvSpPr/>
          <p:nvPr/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0">
                <a:srgbClr val="000000">
                  <a:alpha val="93725"/>
                </a:srgbClr>
              </a:gs>
              <a:gs pos="8000">
                <a:srgbClr val="000000">
                  <a:alpha val="93725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32"/>
          <p:cNvSpPr/>
          <p:nvPr/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31000">
                <a:srgbClr val="1F3864">
                  <a:alpha val="0"/>
                </a:srgbClr>
              </a:gs>
              <a:gs pos="100000">
                <a:srgbClr val="1F3864">
                  <a:alpha val="25882"/>
                </a:srgbClr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32"/>
          <p:cNvSpPr/>
          <p:nvPr/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72000">
                <a:srgbClr val="000000">
                  <a:alpha val="20784"/>
                </a:srgbClr>
              </a:gs>
              <a:gs pos="100000">
                <a:srgbClr val="000000">
                  <a:alpha val="20784"/>
                </a:srgbClr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32"/>
          <p:cNvSpPr/>
          <p:nvPr/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93000">
                <a:srgbClr val="000000">
                  <a:alpha val="28627"/>
                </a:srgbClr>
              </a:gs>
              <a:gs pos="100000">
                <a:srgbClr val="00000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3" name="Google Shape;683;p3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81535" y="809625"/>
            <a:ext cx="544854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33"/>
          <p:cNvSpPr txBox="1">
            <a:spLocks noGrp="1"/>
          </p:cNvSpPr>
          <p:nvPr>
            <p:ph type="title"/>
          </p:nvPr>
        </p:nvSpPr>
        <p:spPr>
          <a:xfrm>
            <a:off x="1136397" y="502022"/>
            <a:ext cx="4959603" cy="99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Lists on Dashboards</a:t>
            </a:r>
            <a:r>
              <a:rPr lang="en-US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:(DHIS2 v 40)</a:t>
            </a:r>
            <a:endParaRPr/>
          </a:p>
        </p:txBody>
      </p:sp>
      <p:sp>
        <p:nvSpPr>
          <p:cNvPr id="690" name="Google Shape;690;p33"/>
          <p:cNvSpPr txBox="1">
            <a:spLocks noGrp="1"/>
          </p:cNvSpPr>
          <p:nvPr>
            <p:ph type="body" idx="1"/>
          </p:nvPr>
        </p:nvSpPr>
        <p:spPr>
          <a:xfrm>
            <a:off x="1136397" y="2418408"/>
            <a:ext cx="4959603" cy="352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Access line lists directly on dashboards for comprehensive data management.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691" name="Google Shape;691;p3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30265" y="489118"/>
            <a:ext cx="5165376" cy="5466007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3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3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34"/>
          <p:cNvSpPr txBox="1">
            <a:spLocks noGrp="1"/>
          </p:cNvSpPr>
          <p:nvPr>
            <p:ph type="title"/>
          </p:nvPr>
        </p:nvSpPr>
        <p:spPr>
          <a:xfrm>
            <a:off x="1136397" y="228600"/>
            <a:ext cx="4959603" cy="90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 Unit Drill Down:</a:t>
            </a:r>
            <a:r>
              <a:rPr lang="en-US" sz="1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(DHIS2 v2.37)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34"/>
          <p:cNvSpPr txBox="1">
            <a:spLocks noGrp="1"/>
          </p:cNvSpPr>
          <p:nvPr>
            <p:ph type="body" idx="1"/>
          </p:nvPr>
        </p:nvSpPr>
        <p:spPr>
          <a:xfrm>
            <a:off x="501224" y="1762125"/>
            <a:ext cx="5178300" cy="41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Bar and column charts allow easy navigation through the organizational hierarchy.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Users can drill down or move up one level with a simple click.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Available unless the organization unit dimension is specified as a filter.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701" name="Google Shape;701;p34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34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Google Shape;703;p3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79561" y="228600"/>
            <a:ext cx="6312414" cy="58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35"/>
          <p:cNvSpPr txBox="1">
            <a:spLocks noGrp="1"/>
          </p:cNvSpPr>
          <p:nvPr>
            <p:ph type="title"/>
          </p:nvPr>
        </p:nvSpPr>
        <p:spPr>
          <a:xfrm>
            <a:off x="1136397" y="502021"/>
            <a:ext cx="4064253" cy="85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Freeze Row and Column Headers:</a:t>
            </a:r>
            <a:r>
              <a:rPr lang="en-US" sz="1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(DHIS2 v2.37)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35"/>
          <p:cNvSpPr txBox="1">
            <a:spLocks noGrp="1"/>
          </p:cNvSpPr>
          <p:nvPr>
            <p:ph type="body" idx="1"/>
          </p:nvPr>
        </p:nvSpPr>
        <p:spPr>
          <a:xfrm>
            <a:off x="1136397" y="1854572"/>
            <a:ext cx="4064253" cy="4086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Pivot table headers can now be frozen.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Allows scrolling through large tables while retaining header visibility.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Enable it from Options &gt; Style for seamless navigation.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711" name="Google Shape;711;p3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9250" y="904875"/>
            <a:ext cx="6505575" cy="4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35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5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36"/>
          <p:cNvSpPr txBox="1"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Wrapping:</a:t>
            </a:r>
            <a:r>
              <a:rPr lang="en-US" sz="1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(DHIS2 v2.37)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36"/>
          <p:cNvSpPr txBox="1">
            <a:spLocks noGrp="1"/>
          </p:cNvSpPr>
          <p:nvPr>
            <p:ph type="body" idx="1"/>
          </p:nvPr>
        </p:nvSpPr>
        <p:spPr>
          <a:xfrm>
            <a:off x="1136397" y="2418408"/>
            <a:ext cx="4959603" cy="352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Pivot tables now support automatic text wrapping.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Ideal for displaying narratives and lengthy data.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Enhances readability within the visualizer app.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721" name="Google Shape;721;p3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45767" y="1323505"/>
            <a:ext cx="5201023" cy="3692641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36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36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37"/>
          <p:cNvSpPr txBox="1"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US" sz="3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On-the-fly Custom Calculations in Data Visualizer:</a:t>
            </a:r>
            <a:r>
              <a:rPr lang="en-US" sz="1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:(DHIS2 v 40)</a:t>
            </a:r>
            <a:endParaRPr sz="3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37"/>
          <p:cNvSpPr txBox="1">
            <a:spLocks noGrp="1"/>
          </p:cNvSpPr>
          <p:nvPr>
            <p:ph type="body" idx="1"/>
          </p:nvPr>
        </p:nvSpPr>
        <p:spPr>
          <a:xfrm>
            <a:off x="1144923" y="2405894"/>
            <a:ext cx="5315189" cy="353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Easily create custom calculations directly in the Data Visualizer application.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No admin access is required; calculations are automatically saved to pivot tables.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This feature is ideal for exploring coverage calculations with various population denominators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731" name="Google Shape;731;p37"/>
          <p:cNvSpPr/>
          <p:nvPr/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0">
                <a:srgbClr val="000000">
                  <a:alpha val="93725"/>
                </a:srgbClr>
              </a:gs>
              <a:gs pos="8000">
                <a:srgbClr val="000000">
                  <a:alpha val="93725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37"/>
          <p:cNvSpPr/>
          <p:nvPr/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31000">
                <a:srgbClr val="1F3864">
                  <a:alpha val="0"/>
                </a:srgbClr>
              </a:gs>
              <a:gs pos="100000">
                <a:srgbClr val="1F3864">
                  <a:alpha val="25882"/>
                </a:srgbClr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37"/>
          <p:cNvSpPr/>
          <p:nvPr/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72000">
                <a:srgbClr val="000000">
                  <a:alpha val="20784"/>
                </a:srgbClr>
              </a:gs>
              <a:gs pos="100000">
                <a:srgbClr val="000000">
                  <a:alpha val="20784"/>
                </a:srgbClr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37"/>
          <p:cNvSpPr/>
          <p:nvPr/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93000">
                <a:srgbClr val="000000">
                  <a:alpha val="28627"/>
                </a:srgbClr>
              </a:gs>
              <a:gs pos="100000">
                <a:srgbClr val="00000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5" name="Google Shape;735;p3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43675" y="828675"/>
            <a:ext cx="5467588" cy="5112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b85add36b6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2b85add36b6_0_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g2b85add36b6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38"/>
          <p:cNvSpPr txBox="1">
            <a:spLocks noGrp="1"/>
          </p:cNvSpPr>
          <p:nvPr>
            <p:ph type="title"/>
          </p:nvPr>
        </p:nvSpPr>
        <p:spPr>
          <a:xfrm>
            <a:off x="1136397" y="247651"/>
            <a:ext cx="5721603" cy="1181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Axis Labels for Multi-Axis Charts:</a:t>
            </a:r>
            <a:endParaRPr/>
          </a:p>
        </p:txBody>
      </p:sp>
      <p:sp>
        <p:nvSpPr>
          <p:cNvPr id="742" name="Google Shape;742;p38"/>
          <p:cNvSpPr txBox="1">
            <a:spLocks noGrp="1"/>
          </p:cNvSpPr>
          <p:nvPr>
            <p:ph type="body" idx="1"/>
          </p:nvPr>
        </p:nvSpPr>
        <p:spPr>
          <a:xfrm>
            <a:off x="1136398" y="1752600"/>
            <a:ext cx="4283328" cy="418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Customize labels for all axes in multi-axis charts.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Applies to bar, column, and line charts in the Data Visualizer app.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Enhances the clarity and interpretation of data.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743" name="Google Shape;743;p3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57850" y="1114425"/>
            <a:ext cx="644842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38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38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39"/>
          <p:cNvSpPr txBox="1">
            <a:spLocks noGrp="1"/>
          </p:cNvSpPr>
          <p:nvPr>
            <p:ph type="title"/>
          </p:nvPr>
        </p:nvSpPr>
        <p:spPr>
          <a:xfrm>
            <a:off x="831599" y="95538"/>
            <a:ext cx="4959603" cy="16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Legend for Stacked Column Charts:</a:t>
            </a:r>
            <a:r>
              <a:rPr lang="en-US" sz="1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:(DHIS2 v 40)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39"/>
          <p:cNvSpPr txBox="1">
            <a:spLocks noGrp="1"/>
          </p:cNvSpPr>
          <p:nvPr>
            <p:ph type="body" idx="1"/>
          </p:nvPr>
        </p:nvSpPr>
        <p:spPr>
          <a:xfrm>
            <a:off x="1136397" y="2418408"/>
            <a:ext cx="4654805" cy="352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Add legends to stacked column charts for improved data visualization.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753" name="Google Shape;753;p3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91202" y="1273183"/>
            <a:ext cx="6095999" cy="4241791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39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39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40"/>
          <p:cNvSpPr txBox="1"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Value Charts with Legend Colors:</a:t>
            </a:r>
            <a:r>
              <a:rPr lang="en-US" sz="1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:(DHIS2 v 40)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40"/>
          <p:cNvSpPr txBox="1">
            <a:spLocks noGrp="1"/>
          </p:cNvSpPr>
          <p:nvPr>
            <p:ph type="body" idx="1"/>
          </p:nvPr>
        </p:nvSpPr>
        <p:spPr>
          <a:xfrm>
            <a:off x="1136397" y="2418408"/>
            <a:ext cx="4959603" cy="352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Apply legend colors to the background of single-value charts.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Enhances visual engagement and understanding of data significance.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763" name="Google Shape;763;p40" descr="A green screen with white text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12442" y="1544792"/>
            <a:ext cx="5201023" cy="3354659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40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40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 Sub-Expressions:</a:t>
            </a:r>
            <a:r>
              <a:rPr lang="en-US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:(DHIS2 v 2.38)</a:t>
            </a:r>
            <a:endParaRPr/>
          </a:p>
        </p:txBody>
      </p:sp>
      <p:sp>
        <p:nvSpPr>
          <p:cNvPr id="771" name="Google Shape;771;p41"/>
          <p:cNvSpPr txBox="1">
            <a:spLocks noGrp="1"/>
          </p:cNvSpPr>
          <p:nvPr>
            <p:ph type="body" idx="1"/>
          </p:nvPr>
        </p:nvSpPr>
        <p:spPr>
          <a:xfrm>
            <a:off x="454775" y="1825625"/>
            <a:ext cx="55650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Indicators count organizational units based on data element comparisons with fixed values.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</a:pPr>
            <a:r>
              <a:rPr lang="en-US" sz="1800" b="1">
                <a:solidFill>
                  <a:srgbClr val="0070C0"/>
                </a:solidFill>
              </a:rPr>
              <a:t>Example: </a:t>
            </a:r>
            <a:r>
              <a:rPr lang="en-US" sz="1800">
                <a:solidFill>
                  <a:srgbClr val="0070C0"/>
                </a:solidFill>
              </a:rPr>
              <a:t>subExpression(if (#{vq2q03TrNi} &gt; 500, 1, 0))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</a:pPr>
            <a:r>
              <a:rPr lang="en-US" sz="1800" b="1">
                <a:solidFill>
                  <a:srgbClr val="0070C0"/>
                </a:solidFill>
              </a:rPr>
              <a:t>Description</a:t>
            </a:r>
            <a:r>
              <a:rPr lang="en-US" sz="1800">
                <a:solidFill>
                  <a:srgbClr val="0070C0"/>
                </a:solidFill>
              </a:rPr>
              <a:t>: Counts units reporting over 500 malaria cases within defined period in analytics app.</a:t>
            </a:r>
            <a:endParaRPr/>
          </a:p>
          <a:p>
            <a:pPr marL="228600" lvl="0" indent="-101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772" name="Google Shape;772;p4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823533"/>
            <a:ext cx="5181600" cy="2355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42"/>
          <p:cNvSpPr txBox="1">
            <a:spLocks noGrp="1"/>
          </p:cNvSpPr>
          <p:nvPr>
            <p:ph type="title"/>
          </p:nvPr>
        </p:nvSpPr>
        <p:spPr>
          <a:xfrm>
            <a:off x="1736333" y="231493"/>
            <a:ext cx="9256414" cy="76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Predictor Usage in DHIS2:</a:t>
            </a:r>
            <a:r>
              <a:rPr lang="en-US" sz="1800" b="1">
                <a:solidFill>
                  <a:schemeClr val="accent5"/>
                </a:solidFill>
              </a:rPr>
              <a:t>   (DHIS2 v 40)</a:t>
            </a:r>
            <a:endParaRPr/>
          </a:p>
        </p:txBody>
      </p:sp>
      <p:pic>
        <p:nvPicPr>
          <p:cNvPr id="779" name="Google Shape;779;p42" descr="Err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666" y="1586337"/>
            <a:ext cx="2290325" cy="2505078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42"/>
          <p:cNvSpPr txBox="1">
            <a:spLocks noGrp="1"/>
          </p:cNvSpPr>
          <p:nvPr>
            <p:ph type="body" idx="1"/>
          </p:nvPr>
        </p:nvSpPr>
        <p:spPr>
          <a:xfrm>
            <a:off x="2805657" y="1451729"/>
            <a:ext cx="9128677" cy="462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Predictors define aggregate data value generation from expressions containing aggregate data.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Predicted values may be based on data from the same period as well as previous periods.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Data from the same period: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•"/>
            </a:pPr>
            <a:r>
              <a:rPr lang="en-US" sz="1600">
                <a:solidFill>
                  <a:schemeClr val="accent5"/>
                </a:solidFill>
              </a:rPr>
              <a:t>Predictors utilize data from the same period.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</a:pPr>
            <a:r>
              <a:rPr lang="en-US" sz="1400">
                <a:solidFill>
                  <a:schemeClr val="accent5"/>
                </a:solidFill>
              </a:rPr>
              <a:t>Example: Counting non-zero data element values across organization units using the expression: if( #{ji7o0ILHuU2}!= 0, 1, 0).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</a:pPr>
            <a:r>
              <a:rPr lang="en-US" sz="1400">
                <a:solidFill>
                  <a:schemeClr val="accent5"/>
                </a:solidFill>
              </a:rPr>
              <a:t>Result: Stores 1 if a non-zero value exists; otherwise, stores 0.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Data from previous periods: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•"/>
            </a:pPr>
            <a:r>
              <a:rPr lang="en-US" sz="1600">
                <a:solidFill>
                  <a:schemeClr val="accent5"/>
                </a:solidFill>
              </a:rPr>
              <a:t>Predictors utilize data from previous periods when aggregation functions like sum() or avg() are specified.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•"/>
            </a:pPr>
            <a:r>
              <a:rPr lang="en-US" sz="1600">
                <a:solidFill>
                  <a:schemeClr val="accent5"/>
                </a:solidFill>
              </a:rPr>
              <a:t>Example: Generating a value as the average plus twice the standard deviation of previous period data using: avg( #{ji7o0ILHuU2}) + 2 * stddev( #{ji7o0ILHuU2}).</a:t>
            </a:r>
            <a:endParaRPr/>
          </a:p>
          <a:p>
            <a:pPr marL="228600" lvl="0" indent="-158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/>
          </a:p>
        </p:txBody>
      </p:sp>
      <p:sp>
        <p:nvSpPr>
          <p:cNvPr id="781" name="Google Shape;781;p42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42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49803"/>
                </a:srgbClr>
              </a:gs>
              <a:gs pos="100000">
                <a:srgbClr val="2E75B5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3"/>
          <p:cNvSpPr/>
          <p:nvPr/>
        </p:nvSpPr>
        <p:spPr>
          <a:xfrm>
            <a:off x="77400" y="-24770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43"/>
          <p:cNvSpPr txBox="1">
            <a:spLocks noGrp="1"/>
          </p:cNvSpPr>
          <p:nvPr>
            <p:ph type="title"/>
          </p:nvPr>
        </p:nvSpPr>
        <p:spPr>
          <a:xfrm>
            <a:off x="914402" y="489508"/>
            <a:ext cx="7077073" cy="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values in thematic layers:</a:t>
            </a:r>
            <a:r>
              <a:rPr lang="en-US" sz="1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:(DHIS2 v 40)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43"/>
          <p:cNvSpPr txBox="1">
            <a:spLocks noGrp="1"/>
          </p:cNvSpPr>
          <p:nvPr>
            <p:ph type="body" idx="1"/>
          </p:nvPr>
        </p:nvSpPr>
        <p:spPr>
          <a:xfrm>
            <a:off x="914402" y="2418408"/>
            <a:ext cx="3347047" cy="253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Show values directly on maps in thematic layers for enhanced data presentation.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790" name="Google Shape;79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3100" y="1337400"/>
            <a:ext cx="7487476" cy="5520599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43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43"/>
          <p:cNvSpPr/>
          <p:nvPr/>
        </p:nvSpPr>
        <p:spPr>
          <a:xfrm flipH="1">
            <a:off x="4038600" y="6400926"/>
            <a:ext cx="8153400" cy="456900"/>
          </a:xfrm>
          <a:prstGeom prst="rect">
            <a:avLst/>
          </a:prstGeom>
          <a:gradFill>
            <a:gsLst>
              <a:gs pos="0">
                <a:srgbClr val="000000">
                  <a:alpha val="25882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44"/>
          <p:cNvSpPr txBox="1">
            <a:spLocks noGrp="1"/>
          </p:cNvSpPr>
          <p:nvPr>
            <p:ph type="title"/>
          </p:nvPr>
        </p:nvSpPr>
        <p:spPr>
          <a:xfrm>
            <a:off x="1149716" y="499397"/>
            <a:ext cx="6412064" cy="75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Maps Download:</a:t>
            </a:r>
            <a:r>
              <a:rPr lang="en-US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:(DHIS2 v 40)</a:t>
            </a:r>
            <a:b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44"/>
          <p:cNvSpPr txBox="1">
            <a:spLocks noGrp="1"/>
          </p:cNvSpPr>
          <p:nvPr>
            <p:ph type="body" idx="1"/>
          </p:nvPr>
        </p:nvSpPr>
        <p:spPr>
          <a:xfrm>
            <a:off x="1149718" y="2423821"/>
            <a:ext cx="4250958" cy="351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Download maps with all essential information, including title, description, legend, etc., in one image.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800" name="Google Shape;800;p44"/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44"/>
          <p:cNvSpPr/>
          <p:nvPr/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5882"/>
                </a:srgbClr>
              </a:gs>
              <a:gs pos="19000">
                <a:srgbClr val="000000">
                  <a:alpha val="45882"/>
                </a:srgbClr>
              </a:gs>
              <a:gs pos="99000">
                <a:schemeClr val="accent1"/>
              </a:gs>
              <a:gs pos="100000">
                <a:schemeClr val="accent1"/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2" name="Google Shape;802;p4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29225" y="1277847"/>
            <a:ext cx="6515100" cy="42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45"/>
          <p:cNvSpPr txBox="1">
            <a:spLocks noGrp="1"/>
          </p:cNvSpPr>
          <p:nvPr>
            <p:ph type="title"/>
          </p:nvPr>
        </p:nvSpPr>
        <p:spPr>
          <a:xfrm>
            <a:off x="1136397" y="502020"/>
            <a:ext cx="5323715" cy="129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Facility Map Layer:</a:t>
            </a:r>
            <a:r>
              <a:rPr lang="en-US"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(DHIS2 v2.37)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45"/>
          <p:cNvSpPr txBox="1">
            <a:spLocks noGrp="1"/>
          </p:cNvSpPr>
          <p:nvPr>
            <p:ph type="body" idx="1"/>
          </p:nvPr>
        </p:nvSpPr>
        <p:spPr>
          <a:xfrm>
            <a:off x="1144923" y="2405894"/>
            <a:ext cx="5315189" cy="353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New map layer in Maps app supports facility registry system in DHIS 2.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Selected level automatically applies when creating a new facility map layer.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Useful in conjunction with new organizational unit profile.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810" name="Google Shape;810;p45"/>
          <p:cNvSpPr/>
          <p:nvPr/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0">
                <a:srgbClr val="000000">
                  <a:alpha val="93725"/>
                </a:srgbClr>
              </a:gs>
              <a:gs pos="8000">
                <a:srgbClr val="000000">
                  <a:alpha val="93725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45"/>
          <p:cNvSpPr/>
          <p:nvPr/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31000">
                <a:srgbClr val="1F3864">
                  <a:alpha val="0"/>
                </a:srgbClr>
              </a:gs>
              <a:gs pos="100000">
                <a:srgbClr val="1F3864">
                  <a:alpha val="25882"/>
                </a:srgbClr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45"/>
          <p:cNvSpPr/>
          <p:nvPr/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72000">
                <a:srgbClr val="000000">
                  <a:alpha val="20784"/>
                </a:srgbClr>
              </a:gs>
              <a:gs pos="100000">
                <a:srgbClr val="000000">
                  <a:alpha val="20784"/>
                </a:srgbClr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45"/>
          <p:cNvSpPr/>
          <p:nvPr/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93000">
                <a:srgbClr val="000000">
                  <a:alpha val="28627"/>
                </a:srgbClr>
              </a:gs>
              <a:gs pos="100000">
                <a:srgbClr val="00000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4" name="Google Shape;814;p4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75966" y="1191803"/>
            <a:ext cx="4831781" cy="4140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46"/>
          <p:cNvSpPr txBox="1">
            <a:spLocks noGrp="1"/>
          </p:cNvSpPr>
          <p:nvPr>
            <p:ph type="title"/>
          </p:nvPr>
        </p:nvSpPr>
        <p:spPr>
          <a:xfrm>
            <a:off x="1136397" y="263424"/>
            <a:ext cx="4959603" cy="16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 unit profile</a:t>
            </a:r>
            <a:r>
              <a:rPr lang="en-US" sz="1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(DHIS2 v2.37)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46"/>
          <p:cNvSpPr txBox="1">
            <a:spLocks noGrp="1"/>
          </p:cNvSpPr>
          <p:nvPr>
            <p:ph type="body" idx="1"/>
          </p:nvPr>
        </p:nvSpPr>
        <p:spPr>
          <a:xfrm>
            <a:off x="1136397" y="2418408"/>
            <a:ext cx="4559553" cy="352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New Org Unit Profile within the Maps application displays crucial details for each facility directly on the map.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Simply click on a point or facility and select "Show more info" to access the profile.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This powerful feature elevates DHIS2's suitability as a comprehensive facility registry.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822" name="Google Shape;822;p4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628650"/>
            <a:ext cx="5848350" cy="44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46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46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47"/>
          <p:cNvSpPr txBox="1"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 Icons for Single Value Charts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:(DHIS2 v 40)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47"/>
          <p:cNvSpPr txBox="1">
            <a:spLocks noGrp="1"/>
          </p:cNvSpPr>
          <p:nvPr>
            <p:ph type="body" idx="1"/>
          </p:nvPr>
        </p:nvSpPr>
        <p:spPr>
          <a:xfrm>
            <a:off x="1136397" y="2418408"/>
            <a:ext cx="4959603" cy="352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Display icons in single-value charts to represent indicators.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Adds visual representation to the data for better comprehension.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832" name="Google Shape;832;p4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05501" y="1476375"/>
            <a:ext cx="5703190" cy="3867149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47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47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 txBox="1">
            <a:spLocks noGrp="1"/>
          </p:cNvSpPr>
          <p:nvPr>
            <p:ph type="title"/>
          </p:nvPr>
        </p:nvSpPr>
        <p:spPr>
          <a:xfrm>
            <a:off x="1136398" y="457201"/>
            <a:ext cx="10117810" cy="115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US" sz="3700"/>
              <a:t>Reasons for upgrading to v 40</a:t>
            </a:r>
            <a:br>
              <a:rPr lang="en-US" sz="3700"/>
            </a:br>
            <a:endParaRPr sz="3700"/>
          </a:p>
        </p:txBody>
      </p:sp>
      <p:sp>
        <p:nvSpPr>
          <p:cNvPr id="281" name="Google Shape;281;p4"/>
          <p:cNvSpPr txBox="1">
            <a:spLocks noGrp="1"/>
          </p:cNvSpPr>
          <p:nvPr>
            <p:ph type="body" idx="1"/>
          </p:nvPr>
        </p:nvSpPr>
        <p:spPr>
          <a:xfrm>
            <a:off x="826325" y="1980775"/>
            <a:ext cx="6325800" cy="4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Fix metadata and data quality issues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Get latest analytics features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Better community support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Redeployment Dilemma: the high cost and complexity of redeploying DHIS2 v2.36 with fixes for offline facilities.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Cost-Effectiveness:  DHIS2 v40 upgrade eliminates the need for expensive redeployment and offers valuable new features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282" name="Google Shape;282;p4" descr="White puzzle with one red piece"/>
          <p:cNvPicPr preferRelativeResize="0"/>
          <p:nvPr/>
        </p:nvPicPr>
        <p:blipFill rotWithShape="1">
          <a:blip r:embed="rId3">
            <a:alphaModFix/>
          </a:blip>
          <a:srcRect l="21758" r="20195" b="1"/>
          <a:stretch/>
        </p:blipFill>
        <p:spPr>
          <a:xfrm>
            <a:off x="7646838" y="1980775"/>
            <a:ext cx="3748858" cy="363282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"/>
          <p:cNvSpPr/>
          <p:nvPr/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5882"/>
                </a:srgbClr>
              </a:gs>
              <a:gs pos="99000">
                <a:schemeClr val="accent1"/>
              </a:gs>
              <a:gs pos="100000">
                <a:schemeClr val="accent1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48"/>
          <p:cNvSpPr txBox="1">
            <a:spLocks noGrp="1"/>
          </p:cNvSpPr>
          <p:nvPr>
            <p:ph type="title"/>
          </p:nvPr>
        </p:nvSpPr>
        <p:spPr>
          <a:xfrm>
            <a:off x="1136397" y="502022"/>
            <a:ext cx="4959603" cy="879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Modified Z-score:</a:t>
            </a:r>
            <a:r>
              <a:rPr lang="en-US" sz="1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(DHIS2 v2.37)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48"/>
          <p:cNvSpPr txBox="1">
            <a:spLocks noGrp="1"/>
          </p:cNvSpPr>
          <p:nvPr>
            <p:ph type="body" idx="1"/>
          </p:nvPr>
        </p:nvSpPr>
        <p:spPr>
          <a:xfrm>
            <a:off x="687824" y="1883148"/>
            <a:ext cx="4959603" cy="352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Introducing outlier detection using the modified Z-score method.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More resilient towards outliers compared to traditional methods.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Available in the data quality app for enhanced data analysis.</a:t>
            </a:r>
            <a:endParaRPr/>
          </a:p>
          <a:p>
            <a:pPr marL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842" name="Google Shape;842;p4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02392" y="1130060"/>
            <a:ext cx="5396773" cy="4042734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48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48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49"/>
          <p:cNvSpPr txBox="1"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US" sz="3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Earth Engine Building/Structures Layer:</a:t>
            </a:r>
            <a:endParaRPr/>
          </a:p>
        </p:txBody>
      </p:sp>
      <p:sp>
        <p:nvSpPr>
          <p:cNvPr id="851" name="Google Shape;851;p49"/>
          <p:cNvSpPr txBox="1">
            <a:spLocks noGrp="1"/>
          </p:cNvSpPr>
          <p:nvPr>
            <p:ph type="body" idx="1"/>
          </p:nvPr>
        </p:nvSpPr>
        <p:spPr>
          <a:xfrm>
            <a:off x="1136397" y="2418408"/>
            <a:ext cx="4959603" cy="352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View structure outlines from Google's Open Building dataset in the Maps app.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Beneficial for population estimation, urban planning, and humanitarian response.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Improved performance using web workers.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852" name="Google Shape;852;p4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12442" y="1123950"/>
            <a:ext cx="5201023" cy="38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49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49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9ADD0-8491-1E8A-F5A9-4083E9927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Hands-on Exercise-1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E5B02-CC45-E4E0-C5AF-E08F3D386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285750"/>
            <a:ext cx="7076941" cy="63817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Data Visualizer for Custom Calculation: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/>
              <a:t>Given</a:t>
            </a:r>
            <a:r>
              <a:rPr lang="en-US" sz="1900" dirty="0"/>
              <a:t>  That the national population stands at 120 million, </a:t>
            </a:r>
          </a:p>
          <a:p>
            <a:pPr marL="0" indent="0">
              <a:buNone/>
            </a:pPr>
            <a:r>
              <a:rPr lang="en-US" sz="1900" dirty="0"/>
              <a:t>                   The estimated percentage of surviving infants (CF) is 3.163642%.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/>
              <a:t>Data: </a:t>
            </a:r>
            <a:r>
              <a:rPr lang="en-US" sz="1900" dirty="0"/>
              <a:t>Number of children vaccinated against measles-1, Penta 1, and Penta 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/>
              <a:t>Period: </a:t>
            </a:r>
            <a:r>
              <a:rPr lang="en-US" sz="1900" dirty="0"/>
              <a:t>2015 EFY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/>
              <a:t>Organization Unit</a:t>
            </a:r>
            <a:r>
              <a:rPr lang="en-US" sz="1900" dirty="0"/>
              <a:t>: National (MoH)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/>
              <a:t>Create </a:t>
            </a:r>
            <a:r>
              <a:rPr lang="en-US" sz="1900" dirty="0"/>
              <a:t>custom calculations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Define the custom calculation as follows: Calculation Name: Measles, Penta 1, and Penta 3 Vaccination Coverage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Save the results in a pivot table as a favorite.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Convert the pivot table into a bar chart and Share Results for your friends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5979532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7EADE-501E-3DE5-27BB-4AA8083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Hands-on Exercise-2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347F8-A7FC-059D-50F3-90D26106E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/>
              <a:t>Data Visualizar for Org Unit Dril Down: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Data: Inpatient mortality rate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 : last 12 months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 Unit: Your user org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Layout using the column chart canvas.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>
                <a:latin typeface="Calibri" panose="020F0502020204030204"/>
              </a:rPr>
              <a:t>S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eries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700" dirty="0">
                <a:latin typeface="Calibri" panose="020F0502020204030204"/>
                <a:sym typeface="Wingdings" panose="05000000000000000000" pitchFamily="2" charset="2"/>
              </a:rPr>
              <a:t>=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 unit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 </a:t>
            </a:r>
            <a:r>
              <a:rPr lang="en-US" sz="1700" dirty="0">
                <a:latin typeface="Calibri" panose="020F0502020204030204"/>
                <a:sym typeface="Wingdings" panose="05000000000000000000" pitchFamily="2" charset="2"/>
              </a:rPr>
              <a:t>=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Period, 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Filter =   Data</a:t>
            </a:r>
          </a:p>
          <a:p>
            <a:pPr marR="0" lvl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700" dirty="0">
                <a:latin typeface="Calibri" panose="020F0502020204030204"/>
              </a:rPr>
              <a:t>Org Unit Drill Down:</a:t>
            </a:r>
          </a:p>
          <a:p>
            <a:pPr lvl="1">
              <a:defRPr/>
            </a:pPr>
            <a:r>
              <a:rPr lang="en-US" sz="1700" dirty="0">
                <a:latin typeface="Calibri" panose="020F0502020204030204"/>
              </a:rPr>
              <a:t>Select the high number of Inpatient mortality rate occurs period.</a:t>
            </a:r>
          </a:p>
          <a:p>
            <a:pPr lvl="1">
              <a:defRPr/>
            </a:pPr>
            <a:r>
              <a:rPr lang="en-US" sz="1700" dirty="0">
                <a:latin typeface="Calibri" panose="020F0502020204030204"/>
              </a:rPr>
              <a:t>Click on the arrow icon next to the selected period on the column chart canvas.</a:t>
            </a:r>
          </a:p>
          <a:p>
            <a:pPr lvl="1">
              <a:defRPr/>
            </a:pPr>
            <a:r>
              <a:rPr lang="en-US" sz="1700" dirty="0">
                <a:latin typeface="Calibri" panose="020F0502020204030204"/>
              </a:rPr>
              <a:t>Explore the available potential outlier of sub-levels of organization units (e.g., District Health Offices, Health Centers, Clinics).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 the report as favorite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Download it as Excel </a:t>
            </a:r>
          </a:p>
          <a:p>
            <a:endParaRPr lang="pt-BR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31006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36704-3C14-E58F-F7BE-C1D8B4252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Hands-on Exercise-3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D62BF-3445-279B-8F6A-464D7F278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992038"/>
            <a:ext cx="7210291" cy="5203489"/>
          </a:xfrm>
        </p:spPr>
        <p:txBody>
          <a:bodyPr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Pivot table: Freeze Row and Column Headers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Data: PNC Visit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 : last 12 months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 Unit: zonal(Group)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Layout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Column </a:t>
            </a:r>
            <a:r>
              <a:rPr lang="en-US" sz="2000" dirty="0">
                <a:latin typeface="Calibri" panose="020F0502020204030204"/>
                <a:sym typeface="Wingdings" panose="05000000000000000000" pitchFamily="2" charset="2"/>
              </a:rPr>
              <a:t> 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Data, Period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Row = org unit</a:t>
            </a:r>
            <a:endParaRPr lang="en-US" sz="2000" noProof="0" dirty="0">
              <a:latin typeface="Calibri" panose="020F0502020204030204"/>
            </a:endParaRPr>
          </a:p>
          <a:p>
            <a:pPr>
              <a:defRPr/>
            </a:pPr>
            <a:r>
              <a:rPr lang="en-US" sz="2000" dirty="0">
                <a:latin typeface="Calibri" panose="020F0502020204030204"/>
              </a:rPr>
              <a:t>Freeze Row and Column Headers:</a:t>
            </a:r>
          </a:p>
          <a:p>
            <a:pPr lvl="1">
              <a:defRPr/>
            </a:pPr>
            <a:r>
              <a:rPr lang="en-US" sz="2000" dirty="0">
                <a:latin typeface="Calibri" panose="020F0502020204030204"/>
              </a:rPr>
              <a:t>Navigate to Options &gt; Style &gt; Fix Column Headers to Top of Table and Fix Row Headers to Left of Table.</a:t>
            </a:r>
          </a:p>
          <a:p>
            <a:pPr lvl="1">
              <a:defRPr/>
            </a:pPr>
            <a:r>
              <a:rPr lang="en-US" sz="2000" dirty="0">
                <a:latin typeface="Calibri" panose="020F0502020204030204"/>
              </a:rPr>
              <a:t>Enable both options to freeze row and column headers for easier navigation through large pivot tables.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11176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61FAC-DF1E-E554-0FFB-A3B177A8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Hands-on Exercise-4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6802E-547D-BF88-E480-8DD277400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405442"/>
            <a:ext cx="6723685" cy="6211018"/>
          </a:xfrm>
        </p:spPr>
        <p:txBody>
          <a:bodyPr anchor="ctr">
            <a:normAutofit lnSpcReduction="10000"/>
          </a:bodyPr>
          <a:lstStyle/>
          <a:p>
            <a:endParaRPr lang="en-US" sz="2400" dirty="0"/>
          </a:p>
          <a:p>
            <a:pPr marL="0" indent="0"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Visualizer: Customize Axis Labels for Multi-Axis Charts</a:t>
            </a:r>
            <a:endParaRPr lang="en-US" dirty="0"/>
          </a:p>
          <a:p>
            <a:r>
              <a:rPr lang="en-US" sz="2000" dirty="0"/>
              <a:t>Data: Malaria cases tested; Malaria cases positive </a:t>
            </a:r>
          </a:p>
          <a:p>
            <a:r>
              <a:rPr lang="en-US" sz="2000" dirty="0"/>
              <a:t>Period: last 12 month</a:t>
            </a:r>
          </a:p>
          <a:p>
            <a:r>
              <a:rPr lang="en-US" sz="2000" dirty="0"/>
              <a:t>Org Unit: Your user org</a:t>
            </a:r>
          </a:p>
          <a:p>
            <a:r>
              <a:rPr lang="en-US" sz="2000" dirty="0"/>
              <a:t>Layout</a:t>
            </a:r>
          </a:p>
          <a:p>
            <a:pPr lvl="1"/>
            <a:r>
              <a:rPr lang="en-US" sz="1600" dirty="0"/>
              <a:t>Series =data (Malaria cases tested &amp; positive)</a:t>
            </a:r>
          </a:p>
          <a:p>
            <a:pPr lvl="1"/>
            <a:r>
              <a:rPr lang="en-US" sz="1600" dirty="0"/>
              <a:t>category dimension=  Period</a:t>
            </a:r>
          </a:p>
          <a:p>
            <a:pPr lvl="1"/>
            <a:r>
              <a:rPr lang="en-US" sz="1600" dirty="0"/>
              <a:t>Report filter =org unit </a:t>
            </a:r>
          </a:p>
          <a:p>
            <a:r>
              <a:rPr lang="en-US" sz="2000" dirty="0"/>
              <a:t>Convert Malaria cases tested  to a bar chart and Malaria cases positive to a Line graph</a:t>
            </a:r>
          </a:p>
          <a:p>
            <a:r>
              <a:rPr lang="en-US" sz="2000" dirty="0"/>
              <a:t>Customize axis labels by providing descriptive names or units for each axis (</a:t>
            </a:r>
            <a:r>
              <a:rPr lang="en-US" sz="2000" dirty="0" err="1"/>
              <a:t>e.g</a:t>
            </a:r>
            <a:r>
              <a:rPr lang="en-US" sz="2000" dirty="0"/>
              <a:t> Malaria cases tested , Malaria positive cases).</a:t>
            </a:r>
          </a:p>
          <a:p>
            <a:r>
              <a:rPr lang="en-US" sz="2000" dirty="0"/>
              <a:t>Save the chart as a file using initials - What, Where, When, and add Description.</a:t>
            </a:r>
          </a:p>
          <a:p>
            <a:r>
              <a:rPr lang="en-US" sz="2000" dirty="0"/>
              <a:t>Download it as PDF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36057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31FF03-6A97-3E17-F5FB-5FA9068D2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Hands-on Exercise-</a:t>
            </a:r>
            <a:r>
              <a:rPr lang="en-US" sz="4000" dirty="0">
                <a:solidFill>
                  <a:srgbClr val="FFFFFF"/>
                </a:solidFill>
                <a:latin typeface="Calibri Light" panose="020F0302020204030204"/>
              </a:rPr>
              <a:t>5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6F226-D97C-4D12-83F0-245E7BD7C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over year(line) chart  </a:t>
            </a:r>
            <a:endParaRPr lang="en-US" sz="3200" dirty="0"/>
          </a:p>
          <a:p>
            <a:r>
              <a:rPr lang="en-US" sz="2000" b="1" dirty="0"/>
              <a:t>Data</a:t>
            </a:r>
            <a:r>
              <a:rPr lang="en-US" sz="2000" dirty="0"/>
              <a:t>: </a:t>
            </a:r>
            <a:r>
              <a:rPr lang="en-US" sz="2000" i="1" dirty="0"/>
              <a:t>Number of under 5 children treated for pneumonia. </a:t>
            </a:r>
            <a:endParaRPr lang="en-US" sz="2000" dirty="0"/>
          </a:p>
          <a:p>
            <a:r>
              <a:rPr lang="en-US" sz="2000" b="1" dirty="0"/>
              <a:t>Period: </a:t>
            </a:r>
            <a:r>
              <a:rPr lang="en-US" sz="2000" dirty="0"/>
              <a:t>2015,2016, by Months per Year </a:t>
            </a:r>
          </a:p>
          <a:p>
            <a:r>
              <a:rPr lang="en-US" sz="2000" b="1" dirty="0"/>
              <a:t>Org Unit: </a:t>
            </a:r>
            <a:r>
              <a:rPr lang="en-US" sz="2000" dirty="0"/>
              <a:t>Your user org</a:t>
            </a:r>
          </a:p>
          <a:p>
            <a:r>
              <a:rPr lang="en-US" sz="2000" b="1" dirty="0"/>
              <a:t>Layout</a:t>
            </a:r>
          </a:p>
          <a:p>
            <a:pPr lvl="1"/>
            <a:r>
              <a:rPr lang="en-US" sz="2000" dirty="0"/>
              <a:t>series) </a:t>
            </a:r>
            <a:r>
              <a:rPr lang="en-US" sz="2000" dirty="0">
                <a:sym typeface="Wingdings" panose="05000000000000000000" pitchFamily="2" charset="2"/>
              </a:rPr>
              <a:t> </a:t>
            </a:r>
            <a:r>
              <a:rPr lang="en-US" sz="2000" dirty="0"/>
              <a:t>Period (category dimension)</a:t>
            </a:r>
            <a:r>
              <a:rPr lang="en-US" sz="2000" dirty="0">
                <a:sym typeface="Wingdings" panose="05000000000000000000" pitchFamily="2" charset="2"/>
              </a:rPr>
              <a:t> </a:t>
            </a:r>
            <a:r>
              <a:rPr lang="en-US" sz="2000" dirty="0"/>
              <a:t> Period</a:t>
            </a:r>
          </a:p>
          <a:p>
            <a:pPr lvl="1"/>
            <a:r>
              <a:rPr lang="en-US" sz="2000" dirty="0"/>
              <a:t>Report filter </a:t>
            </a:r>
            <a:r>
              <a:rPr lang="en-US" sz="2000" dirty="0">
                <a:sym typeface="Wingdings" panose="05000000000000000000" pitchFamily="2" charset="2"/>
              </a:rPr>
              <a:t> Data (Data Element), org unit</a:t>
            </a:r>
            <a:endParaRPr lang="en-US" sz="2000" dirty="0"/>
          </a:p>
          <a:p>
            <a:r>
              <a:rPr lang="en-US" sz="2000" dirty="0"/>
              <a:t>Save the chart as a favorite using initials - What, Where, When</a:t>
            </a:r>
          </a:p>
          <a:p>
            <a:r>
              <a:rPr lang="en-US" sz="2000" dirty="0"/>
              <a:t>Download it as pdf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1524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026DB-10B0-7C45-39E4-5456A13D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Hands-on Exercise-6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D513A-904B-E4AF-9F4B-57179156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Scatter plots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Pregnant women tested for syphilis, ANC1vist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 year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 Unit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Your user org by facilities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Layout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Vertical Axis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= data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Horizontal Axis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=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=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 unit 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filter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= Period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Calculate Outlier detection using a modified z score and threshold factor =3 sd.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 the chart as a file using initials - What, Where, When, and add Description.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Download it as an Image (.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it to your PowerPoint presentation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44741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298268-7160-0C4C-307F-567A8449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Hands-on Exercise-7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2DC91-32B6-4A34-A8CD-C714A8A6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DHIS2 Maps :Thematic Layer</a:t>
            </a:r>
          </a:p>
          <a:p>
            <a:r>
              <a:rPr lang="en-US" sz="2000" b="1" dirty="0"/>
              <a:t>Data: </a:t>
            </a:r>
            <a:r>
              <a:rPr lang="en-US" sz="2000" dirty="0"/>
              <a:t>Clients testing positive for HIV (at VCT) by Bubble map</a:t>
            </a:r>
          </a:p>
          <a:p>
            <a:r>
              <a:rPr lang="en-US" sz="2000" b="1" dirty="0"/>
              <a:t>Period: </a:t>
            </a:r>
            <a:r>
              <a:rPr lang="en-US" sz="2000" dirty="0"/>
              <a:t>This Year</a:t>
            </a:r>
          </a:p>
          <a:p>
            <a:r>
              <a:rPr lang="en-US" sz="2000" b="1" dirty="0"/>
              <a:t>Org Unit: </a:t>
            </a:r>
            <a:r>
              <a:rPr lang="en-US" sz="2000" dirty="0"/>
              <a:t>Your user org</a:t>
            </a:r>
          </a:p>
          <a:p>
            <a:r>
              <a:rPr lang="en-US" sz="2000" b="1" dirty="0"/>
              <a:t>Layout</a:t>
            </a:r>
            <a:endParaRPr lang="en-US" sz="2000" b="1" dirty="0">
              <a:sym typeface="Wingdings" panose="05000000000000000000" pitchFamily="2" charset="2"/>
            </a:endParaRP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Thematic layer= </a:t>
            </a:r>
            <a:r>
              <a:rPr lang="en-US" sz="2000" dirty="0"/>
              <a:t> Data</a:t>
            </a:r>
          </a:p>
          <a:p>
            <a:pPr lvl="1"/>
            <a:r>
              <a:rPr lang="en-US" sz="2000" dirty="0"/>
              <a:t>Ensure that the thematic layer is configured to display data.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 the chart as a file using initials - What, Where, When, and add Description.</a:t>
            </a:r>
          </a:p>
          <a:p>
            <a:r>
              <a:rPr lang="en-US" sz="2000" dirty="0"/>
              <a:t> Download it to </a:t>
            </a:r>
            <a:r>
              <a:rPr lang="en-US" sz="2000" dirty="0" err="1"/>
              <a:t>png</a:t>
            </a:r>
            <a:r>
              <a:rPr lang="en-US" sz="2000" dirty="0"/>
              <a:t> or pdf with Legend</a:t>
            </a:r>
          </a:p>
          <a:p>
            <a:r>
              <a:rPr lang="en-US" sz="2000" dirty="0"/>
              <a:t>Add it to your PowerPoint presentation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09446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AA921-9E54-7E18-9B57-212BDD27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Hands-on Exercise-8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DC61C-C1EB-B190-273F-49B657FD5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DHIS2 Maps :Improved Maps Download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Birth attended by skilled personnel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 12 month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 Unit: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user org by woredas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Layout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Thematic layer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legend for woredas data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 the chart as a file using initials - What, Where, When, and add Description.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data table and download your maps 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GeoJSON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format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it to your PowerPoint presentation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555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5"/>
          <p:cNvSpPr txBox="1"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Process steps for Customization</a:t>
            </a:r>
            <a:endParaRPr/>
          </a:p>
        </p:txBody>
      </p:sp>
      <p:grpSp>
        <p:nvGrpSpPr>
          <p:cNvPr id="291" name="Google Shape;291;p5"/>
          <p:cNvGrpSpPr/>
          <p:nvPr/>
        </p:nvGrpSpPr>
        <p:grpSpPr>
          <a:xfrm>
            <a:off x="5093208" y="621063"/>
            <a:ext cx="6263640" cy="5503345"/>
            <a:chOff x="0" y="671"/>
            <a:chExt cx="6263640" cy="5503345"/>
          </a:xfrm>
        </p:grpSpPr>
        <p:sp>
          <p:nvSpPr>
            <p:cNvPr id="292" name="Google Shape;292;p5"/>
            <p:cNvSpPr/>
            <p:nvPr/>
          </p:nvSpPr>
          <p:spPr>
            <a:xfrm>
              <a:off x="0" y="671"/>
              <a:ext cx="6263640" cy="1572384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75646" y="354458"/>
              <a:ext cx="864811" cy="86481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816103" y="671"/>
              <a:ext cx="4447536" cy="1572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 txBox="1"/>
            <p:nvPr/>
          </p:nvSpPr>
          <p:spPr>
            <a:xfrm>
              <a:off x="1816103" y="671"/>
              <a:ext cx="4447536" cy="1572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6400" tIns="166400" rIns="166400" bIns="166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Conducted two rounds of the 15-day workshop</a:t>
              </a: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0" y="1966151"/>
              <a:ext cx="6263640" cy="1572384"/>
            </a:xfrm>
            <a:prstGeom prst="roundRect">
              <a:avLst>
                <a:gd name="adj" fmla="val 10000"/>
              </a:avLst>
            </a:prstGeom>
            <a:solidFill>
              <a:srgbClr val="4CC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75646" y="2319938"/>
              <a:ext cx="864811" cy="86481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816103" y="1966151"/>
              <a:ext cx="4447536" cy="1572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 txBox="1"/>
            <p:nvPr/>
          </p:nvSpPr>
          <p:spPr>
            <a:xfrm>
              <a:off x="1816103" y="1966151"/>
              <a:ext cx="4447536" cy="1572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6400" tIns="166400" rIns="166400" bIns="166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Used MoH and regional experts for metadata cleaning , customization and overall testing</a:t>
              </a: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0" y="3931632"/>
              <a:ext cx="6263640" cy="1572384"/>
            </a:xfrm>
            <a:prstGeom prst="roundRect">
              <a:avLst>
                <a:gd name="adj" fmla="val 10000"/>
              </a:avLst>
            </a:prstGeom>
            <a:solidFill>
              <a:srgbClr val="6FA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475646" y="4285418"/>
              <a:ext cx="864811" cy="86481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816103" y="3931632"/>
              <a:ext cx="4447536" cy="1572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 txBox="1"/>
            <p:nvPr/>
          </p:nvSpPr>
          <p:spPr>
            <a:xfrm>
              <a:off x="1816103" y="3931632"/>
              <a:ext cx="4447536" cy="1572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6400" tIns="166400" rIns="166400" bIns="166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Conducted Nonfunctional , Functional pilot testing, User acceptance Testing and Technical Training </a:t>
              </a:r>
              <a:endParaRPr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6DF1C-6320-40E5-8DDA-6FA6E656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Hands-on Exercise-9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2DC91-32B6-4A34-A8CD-C714A8A6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DHIS2 Maps</a:t>
            </a:r>
            <a:endParaRPr lang="en-US" sz="2000" dirty="0"/>
          </a:p>
          <a:p>
            <a:r>
              <a:rPr lang="en-US" sz="2000" dirty="0"/>
              <a:t>Data: ANC1 for each zone</a:t>
            </a:r>
          </a:p>
          <a:p>
            <a:r>
              <a:rPr lang="en-US" sz="2000" dirty="0"/>
              <a:t>Period : last quarter</a:t>
            </a:r>
          </a:p>
          <a:p>
            <a:r>
              <a:rPr lang="en-US" sz="2000" dirty="0"/>
              <a:t>Org Unit: Your org unit</a:t>
            </a:r>
          </a:p>
          <a:p>
            <a:r>
              <a:rPr lang="en-US" sz="2000" dirty="0"/>
              <a:t>Layout</a:t>
            </a:r>
          </a:p>
          <a:p>
            <a:pPr lvl="1"/>
            <a:r>
              <a:rPr lang="en-US" sz="2000" dirty="0"/>
              <a:t>Boundary layer </a:t>
            </a:r>
            <a:r>
              <a:rPr lang="en-US" sz="2000" dirty="0">
                <a:sym typeface="Wingdings" panose="05000000000000000000" pitchFamily="2" charset="2"/>
              </a:rPr>
              <a:t> region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Thematic layer </a:t>
            </a:r>
            <a:r>
              <a:rPr lang="en-US" sz="2000" dirty="0"/>
              <a:t> ANC1</a:t>
            </a:r>
          </a:p>
          <a:p>
            <a:pPr lvl="1"/>
            <a:r>
              <a:rPr lang="en-US" sz="2000" dirty="0"/>
              <a:t>Facility layer</a:t>
            </a:r>
            <a:r>
              <a:rPr lang="en-US" sz="2000" dirty="0">
                <a:sym typeface="Wingdings" panose="05000000000000000000" pitchFamily="2" charset="2"/>
              </a:rPr>
              <a:t> hospital by type</a:t>
            </a:r>
            <a:endParaRPr lang="en-US" sz="2000" dirty="0"/>
          </a:p>
          <a:p>
            <a:r>
              <a:rPr lang="en-US" sz="2000" dirty="0"/>
              <a:t>Save the report as favorite (the name should include the dimensions)</a:t>
            </a:r>
          </a:p>
          <a:p>
            <a:r>
              <a:rPr lang="en-US" sz="2000" dirty="0"/>
              <a:t>Convert the pivot table to bar chart and download it to </a:t>
            </a:r>
            <a:r>
              <a:rPr lang="en-US" sz="2000" dirty="0" err="1"/>
              <a:t>png</a:t>
            </a:r>
            <a:r>
              <a:rPr lang="en-US" sz="2000" dirty="0"/>
              <a:t> or pdf</a:t>
            </a:r>
          </a:p>
          <a:p>
            <a:r>
              <a:rPr lang="en-US" sz="2000" dirty="0"/>
              <a:t>Add it to your PowerPoint presentation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69909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199B63-E08D-7C57-9625-E8784E9AE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D55D8-5AA4-919D-2590-64020B9F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Hands-on Exercise-10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42FB4-9877-6607-9337-9D9541218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511388"/>
            <a:ext cx="7519505" cy="58045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300" b="1" dirty="0"/>
              <a:t> </a:t>
            </a:r>
            <a:r>
              <a:rPr lang="en-US" sz="1800" b="1" dirty="0"/>
              <a:t>DHIS2 Dashboard Module: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400" b="1" dirty="0"/>
              <a:t>Create or Select Dashboard:</a:t>
            </a:r>
            <a:endParaRPr lang="en-US" sz="1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Choose an existing dashboard containing relevant data visualizations, or create a new dashboard based on your analysis requirements.</a:t>
            </a:r>
          </a:p>
          <a:p>
            <a:pPr>
              <a:buFont typeface="+mj-lt"/>
              <a:buAutoNum type="arabicPeriod"/>
            </a:pPr>
            <a:r>
              <a:rPr lang="en-US" sz="1400" b="1" dirty="0"/>
              <a:t>Share Dashboard:</a:t>
            </a:r>
            <a:endParaRPr lang="en-US" sz="1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Click on the "Share" or "Share Dashboard" button to access the sharing options.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Enable the Cascading Dashboard Sharing feature to automatically share all items within the dashboard, including visualizations, maps, reports, and data elements.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Specify the users or user groups with whom you want to share the dashboard.</a:t>
            </a:r>
          </a:p>
          <a:p>
            <a:pPr>
              <a:buFont typeface="+mj-lt"/>
              <a:buAutoNum type="arabicPeriod"/>
            </a:pPr>
            <a:r>
              <a:rPr lang="en-US" sz="1400" b="1" dirty="0"/>
              <a:t>Configure Legend Info:</a:t>
            </a:r>
            <a:endParaRPr lang="en-US" sz="1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Access the settings or options for each visualization or map within the dashboard.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Enable the option to display legend info for each visualization where a legend set is applied.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Customize the legend settings, such as legend position, orientation, and format, to ensure clarity and consistency across visualizations.</a:t>
            </a:r>
          </a:p>
          <a:p>
            <a:pPr>
              <a:buFont typeface="+mj-lt"/>
              <a:buAutoNum type="arabicPeriod"/>
            </a:pPr>
            <a:r>
              <a:rPr lang="en-US" sz="1400" b="1" dirty="0"/>
              <a:t>View Shared Dashboard:</a:t>
            </a:r>
            <a:endParaRPr lang="en-US" sz="1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Log in with the credentials of the shared users or user groups to access the shared dashboard.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Navigate to the dashboard section to view the shared dashboard with all its components.</a:t>
            </a:r>
          </a:p>
          <a:p>
            <a:pPr>
              <a:buFont typeface="+mj-lt"/>
              <a:buAutoNum type="arabicPeriod"/>
            </a:pPr>
            <a:r>
              <a:rPr lang="en-US" sz="1400" b="1" dirty="0"/>
              <a:t>Interact with Dashboard:</a:t>
            </a:r>
            <a:endParaRPr lang="en-US" sz="1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Explore the shared dashboard by interacting with the visualizations, maps, and reports.</a:t>
            </a: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1286134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F39AE2-760F-B3FF-5218-F6774CF1A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081B32-A063-C5D2-7243-730C55114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96DA5AF-8886-0B71-B00B-FDA626451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F4F017-3FE7-D07F-457B-C93928DE7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F8F77C-DA02-FA39-0FFF-95FA8EF35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064AB5-339E-A14D-C2F9-2DAF34BBC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CFF3D67-5A6D-3216-F17E-8DF439508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6AD072-C177-C32A-C786-DA0CCF88B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C750A-9720-5153-6AF3-323D530C7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Hands-on Exercise-11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2D272-5DC6-3CD7-B499-68DCE01C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511388"/>
            <a:ext cx="7519505" cy="580457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Develop and analyze the EPI scorecard under various scenarios.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Develop and analyze the TB scorecard under various scenarios.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Calculate the LQAS for service data for a specific period in 2016 EFY using the Monthly Common Dataset.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Calculate the compliance of hospital medical service dataset content for your region within the specified period.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52218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56"/>
          <p:cNvSpPr txBox="1">
            <a:spLocks noGrp="1"/>
          </p:cNvSpPr>
          <p:nvPr>
            <p:ph type="title"/>
          </p:nvPr>
        </p:nvSpPr>
        <p:spPr>
          <a:xfrm>
            <a:off x="1136397" y="502021"/>
            <a:ext cx="7004961" cy="101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 b="1"/>
              <a:t>Challenges and Considerations</a:t>
            </a:r>
            <a:br>
              <a:rPr lang="en-US" sz="3600"/>
            </a:br>
            <a:endParaRPr sz="3600"/>
          </a:p>
        </p:txBody>
      </p:sp>
      <p:sp>
        <p:nvSpPr>
          <p:cNvPr id="939" name="Google Shape;939;p56"/>
          <p:cNvSpPr txBox="1">
            <a:spLocks noGrp="1"/>
          </p:cNvSpPr>
          <p:nvPr>
            <p:ph type="body" idx="1"/>
          </p:nvPr>
        </p:nvSpPr>
        <p:spPr>
          <a:xfrm>
            <a:off x="1392875" y="1643185"/>
            <a:ext cx="5955779" cy="379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400"/>
              <a:t>Legacy Data and Offline Facilities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400"/>
              <a:t>MFR Data Quality and Coordination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400"/>
              <a:t>Outdated desktop computer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/>
          </a:p>
        </p:txBody>
      </p:sp>
      <p:pic>
        <p:nvPicPr>
          <p:cNvPr id="940" name="Google Shape;940;p56" descr="Closeup of a keyboard"/>
          <p:cNvPicPr preferRelativeResize="0"/>
          <p:nvPr/>
        </p:nvPicPr>
        <p:blipFill rotWithShape="1">
          <a:blip r:embed="rId3">
            <a:alphaModFix/>
          </a:blip>
          <a:srcRect r="18004" b="2"/>
          <a:stretch/>
        </p:blipFill>
        <p:spPr>
          <a:xfrm>
            <a:off x="8413111" y="1516567"/>
            <a:ext cx="2714431" cy="2375210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56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56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E75B5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57"/>
          <p:cNvSpPr txBox="1">
            <a:spLocks noGrp="1"/>
          </p:cNvSpPr>
          <p:nvPr>
            <p:ph type="title"/>
          </p:nvPr>
        </p:nvSpPr>
        <p:spPr>
          <a:xfrm>
            <a:off x="457200" y="260904"/>
            <a:ext cx="6791093" cy="9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 b="1"/>
              <a:t>Next Steps and Priorities</a:t>
            </a:r>
            <a:endParaRPr/>
          </a:p>
        </p:txBody>
      </p:sp>
      <p:sp>
        <p:nvSpPr>
          <p:cNvPr id="949" name="Google Shape;949;p57"/>
          <p:cNvSpPr txBox="1">
            <a:spLocks noGrp="1"/>
          </p:cNvSpPr>
          <p:nvPr>
            <p:ph type="body" idx="1"/>
          </p:nvPr>
        </p:nvSpPr>
        <p:spPr>
          <a:xfrm>
            <a:off x="739739" y="1706137"/>
            <a:ext cx="6111894" cy="4649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Finalize the Legacy Data Migration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MFR interoperability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Prioritize hardware upgrades: procure computers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Address connectivity gaps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Optimize ICT Infrastructure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Governance and Implementation: official endorsement for the DHIS2 governance protocol and finalizing the implementation roadmap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Invest in capacity-building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000"/>
              <a:t>Mobile Android App Ethiopian Calander configuration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/>
          </a:p>
        </p:txBody>
      </p:sp>
      <p:sp>
        <p:nvSpPr>
          <p:cNvPr id="950" name="Google Shape;950;p57"/>
          <p:cNvSpPr/>
          <p:nvPr/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0">
                <a:srgbClr val="000000">
                  <a:alpha val="93725"/>
                </a:srgbClr>
              </a:gs>
              <a:gs pos="8000">
                <a:srgbClr val="000000">
                  <a:alpha val="93725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57"/>
          <p:cNvSpPr/>
          <p:nvPr/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0">
                <a:srgbClr val="1E4E79">
                  <a:alpha val="0"/>
                </a:srgbClr>
              </a:gs>
              <a:gs pos="31000">
                <a:srgbClr val="1E4E79">
                  <a:alpha val="0"/>
                </a:srgbClr>
              </a:gs>
              <a:gs pos="100000">
                <a:srgbClr val="1E4E79">
                  <a:alpha val="25882"/>
                </a:srgbClr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57"/>
          <p:cNvSpPr/>
          <p:nvPr/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rgbClr val="5B9BD5">
                  <a:alpha val="0"/>
                </a:srgbClr>
              </a:gs>
              <a:gs pos="72000">
                <a:srgbClr val="000000">
                  <a:alpha val="20784"/>
                </a:srgbClr>
              </a:gs>
              <a:gs pos="100000">
                <a:srgbClr val="000000">
                  <a:alpha val="20784"/>
                </a:srgbClr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57"/>
          <p:cNvSpPr/>
          <p:nvPr/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rgbClr val="5B9BD5">
                  <a:alpha val="0"/>
                </a:srgbClr>
              </a:gs>
              <a:gs pos="93000">
                <a:srgbClr val="000000">
                  <a:alpha val="28627"/>
                </a:srgbClr>
              </a:gs>
              <a:gs pos="100000">
                <a:srgbClr val="00000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4" name="Google Shape;954;p57" descr="Compu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5967" y="1359681"/>
            <a:ext cx="4170530" cy="4170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58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58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58"/>
          <p:cNvSpPr txBox="1"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lang="en-US" sz="6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Cascading and Offline Deployment Plans</a:t>
            </a:r>
            <a:br>
              <a:rPr lang="en-US" sz="6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58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5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59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59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59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59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59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59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FFFFFF"/>
                </a:solidFill>
              </a:rPr>
              <a:t>Regional Cascading and Offline Deployment Plans: Outline</a:t>
            </a:r>
            <a:endParaRPr/>
          </a:p>
        </p:txBody>
      </p:sp>
      <p:sp>
        <p:nvSpPr>
          <p:cNvPr id="976" name="Google Shape;976;p59"/>
          <p:cNvSpPr txBox="1">
            <a:spLocks noGrp="1"/>
          </p:cNvSpPr>
          <p:nvPr>
            <p:ph type="body" idx="1"/>
          </p:nvPr>
        </p:nvSpPr>
        <p:spPr>
          <a:xfrm>
            <a:off x="4695962" y="189782"/>
            <a:ext cx="7029316" cy="623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1"/>
              <a:t>Background: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i="1"/>
              <a:t>Briefly</a:t>
            </a:r>
            <a:r>
              <a:rPr lang="en-US" sz="1600" b="1"/>
              <a:t> </a:t>
            </a:r>
            <a:r>
              <a:rPr lang="en-US" sz="1600" i="1"/>
              <a:t>describe the geographic scope of your region and the nature of the offline deployment needed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1"/>
              <a:t>Deployment Strategy:</a:t>
            </a:r>
            <a:endParaRPr sz="19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i="1"/>
              <a:t>Offline Deployment Plan: Identifies critical tasks and backup systems necessary for data management during offline scenarios.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1"/>
              <a:t>Regional and Cascading Training Approach and Strategy: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1"/>
              <a:t>Training Participants, Schedule, and Budget: </a:t>
            </a:r>
            <a:endParaRPr sz="19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i="1"/>
              <a:t>Draft timeline for training sessions,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i="1"/>
              <a:t>Participants involved and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i="1"/>
              <a:t> Estimated budget requirements.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1"/>
              <a:t>National Support: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i="1"/>
              <a:t>Briefly mention 1–2 areas where national support would be helpful.</a:t>
            </a:r>
            <a:endParaRPr sz="19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1"/>
              <a:t>Challenges: </a:t>
            </a:r>
            <a:r>
              <a:rPr lang="en-US" sz="1600" i="1"/>
              <a:t>Briefly mention 1-2 potential challenges and proposed solutions.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1"/>
              <a:t>Recommendations</a:t>
            </a:r>
            <a:endParaRPr sz="1900"/>
          </a:p>
          <a:p>
            <a:pPr marL="22860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60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60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60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60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Regional Presentation and Discussion</a:t>
            </a:r>
            <a:endParaRPr/>
          </a:p>
        </p:txBody>
      </p:sp>
      <p:grpSp>
        <p:nvGrpSpPr>
          <p:cNvPr id="986" name="Google Shape;986;p60"/>
          <p:cNvGrpSpPr/>
          <p:nvPr/>
        </p:nvGrpSpPr>
        <p:grpSpPr>
          <a:xfrm>
            <a:off x="1409970" y="2624556"/>
            <a:ext cx="9396000" cy="2981093"/>
            <a:chOff x="765914" y="699735"/>
            <a:chExt cx="9396000" cy="2981093"/>
          </a:xfrm>
        </p:grpSpPr>
        <p:sp>
          <p:nvSpPr>
            <p:cNvPr id="987" name="Google Shape;987;p60"/>
            <p:cNvSpPr/>
            <p:nvPr/>
          </p:nvSpPr>
          <p:spPr>
            <a:xfrm>
              <a:off x="1953914" y="894465"/>
              <a:ext cx="1944000" cy="83061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0"/>
            <p:cNvSpPr/>
            <p:nvPr/>
          </p:nvSpPr>
          <p:spPr>
            <a:xfrm>
              <a:off x="765914" y="2064616"/>
              <a:ext cx="4320000" cy="1421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0"/>
            <p:cNvSpPr txBox="1"/>
            <p:nvPr/>
          </p:nvSpPr>
          <p:spPr>
            <a:xfrm>
              <a:off x="765914" y="2064616"/>
              <a:ext cx="4320000" cy="1421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Prepare both a Word document and presentation slides (no more than 15 slides).</a:t>
              </a:r>
              <a:endParaRPr/>
            </a:p>
          </p:txBody>
        </p:sp>
        <p:sp>
          <p:nvSpPr>
            <p:cNvPr id="990" name="Google Shape;990;p60"/>
            <p:cNvSpPr/>
            <p:nvPr/>
          </p:nvSpPr>
          <p:spPr>
            <a:xfrm>
              <a:off x="7029914" y="699735"/>
              <a:ext cx="1944000" cy="118269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0"/>
            <p:cNvSpPr/>
            <p:nvPr/>
          </p:nvSpPr>
          <p:spPr>
            <a:xfrm>
              <a:off x="5841914" y="2078094"/>
              <a:ext cx="4320000" cy="1602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0"/>
            <p:cNvSpPr txBox="1"/>
            <p:nvPr/>
          </p:nvSpPr>
          <p:spPr>
            <a:xfrm>
              <a:off x="5841914" y="2078094"/>
              <a:ext cx="4320000" cy="1602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Each region presents for 10 minutes.</a:t>
              </a:r>
              <a:endParaRPr/>
            </a:p>
            <a:p>
              <a:pPr marL="0" marR="0" lvl="0" indent="0" algn="l" rtl="0"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Followed by a broader discussion.</a:t>
              </a:r>
              <a:endParaRPr/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61"/>
          <p:cNvSpPr txBox="1">
            <a:spLocks noGrp="1"/>
          </p:cNvSpPr>
          <p:nvPr>
            <p:ph type="title"/>
          </p:nvPr>
        </p:nvSpPr>
        <p:spPr>
          <a:xfrm>
            <a:off x="823442" y="921715"/>
            <a:ext cx="5163022" cy="263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sp>
        <p:nvSpPr>
          <p:cNvPr id="999" name="Google Shape;999;p61"/>
          <p:cNvSpPr/>
          <p:nvPr/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61"/>
          <p:cNvSpPr/>
          <p:nvPr/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E75B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61"/>
          <p:cNvSpPr/>
          <p:nvPr/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0">
                <a:srgbClr val="1E4E79">
                  <a:alpha val="0"/>
                </a:srgbClr>
              </a:gs>
              <a:gs pos="39000">
                <a:srgbClr val="1E4E79">
                  <a:alpha val="0"/>
                </a:srgbClr>
              </a:gs>
              <a:gs pos="100000">
                <a:srgbClr val="000000">
                  <a:alpha val="71764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2" name="Google Shape;1002;p61" descr="Handshak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3907" y="658489"/>
            <a:ext cx="5163022" cy="5163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61"/>
          <p:cNvSpPr/>
          <p:nvPr/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2745"/>
                </a:srgbClr>
              </a:gs>
              <a:gs pos="79000">
                <a:srgbClr val="2E75B5">
                  <a:alpha val="21960"/>
                </a:srgbClr>
              </a:gs>
              <a:gs pos="100000">
                <a:srgbClr val="2E75B5">
                  <a:alpha val="21960"/>
                </a:srgbClr>
              </a:gs>
            </a:gsLst>
            <a:lin ang="21593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6"/>
          <p:cNvSpPr txBox="1"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sz="5200"/>
              <a:t>Process Steps for Customization</a:t>
            </a:r>
            <a:endParaRPr/>
          </a:p>
        </p:txBody>
      </p:sp>
      <p:grpSp>
        <p:nvGrpSpPr>
          <p:cNvPr id="310" name="Google Shape;310;p6"/>
          <p:cNvGrpSpPr/>
          <p:nvPr/>
        </p:nvGrpSpPr>
        <p:grpSpPr>
          <a:xfrm>
            <a:off x="846261" y="1835382"/>
            <a:ext cx="10499477" cy="4339379"/>
            <a:chOff x="8061" y="6582"/>
            <a:chExt cx="10499477" cy="4339379"/>
          </a:xfrm>
        </p:grpSpPr>
        <p:sp>
          <p:nvSpPr>
            <p:cNvPr id="311" name="Google Shape;311;p6"/>
            <p:cNvSpPr/>
            <p:nvPr/>
          </p:nvSpPr>
          <p:spPr>
            <a:xfrm>
              <a:off x="3040792" y="871221"/>
              <a:ext cx="66734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 txBox="1"/>
            <p:nvPr/>
          </p:nvSpPr>
          <p:spPr>
            <a:xfrm>
              <a:off x="3357014" y="913451"/>
              <a:ext cx="34897" cy="6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8061" y="6582"/>
              <a:ext cx="3034531" cy="1820718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 txBox="1"/>
            <p:nvPr/>
          </p:nvSpPr>
          <p:spPr>
            <a:xfrm>
              <a:off x="8061" y="6582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1: Identifying Issues: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Review and categorize DHIS2's Known issues into 16 key areas</a:t>
              </a: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6773265" y="871221"/>
              <a:ext cx="66734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 txBox="1"/>
            <p:nvPr/>
          </p:nvSpPr>
          <p:spPr>
            <a:xfrm>
              <a:off x="7089488" y="913451"/>
              <a:ext cx="34897" cy="6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740534" y="6582"/>
              <a:ext cx="3034531" cy="1820718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 txBox="1"/>
            <p:nvPr/>
          </p:nvSpPr>
          <p:spPr>
            <a:xfrm>
              <a:off x="3740534" y="6582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2: Crafting a Plan: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Develop  action plan with defined tasks and timelines</a:t>
              </a: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1525326" y="1825500"/>
              <a:ext cx="7464946" cy="6673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075"/>
                  </a:lnTo>
                  <a:lnTo>
                    <a:pt x="0" y="63075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 txBox="1"/>
            <p:nvPr/>
          </p:nvSpPr>
          <p:spPr>
            <a:xfrm>
              <a:off x="5070362" y="2155682"/>
              <a:ext cx="374875" cy="6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7473007" y="6582"/>
              <a:ext cx="3034531" cy="1820718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 txBox="1"/>
            <p:nvPr/>
          </p:nvSpPr>
          <p:spPr>
            <a:xfrm>
              <a:off x="7473007" y="6582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3: Team Grouping: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Form groups based on their individual expertise</a:t>
              </a: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040792" y="3389882"/>
              <a:ext cx="66734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 txBox="1"/>
            <p:nvPr/>
          </p:nvSpPr>
          <p:spPr>
            <a:xfrm>
              <a:off x="3357014" y="3432112"/>
              <a:ext cx="34897" cy="6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8061" y="2525243"/>
              <a:ext cx="3034531" cy="1820718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 txBox="1"/>
            <p:nvPr/>
          </p:nvSpPr>
          <p:spPr>
            <a:xfrm>
              <a:off x="8061" y="2525243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4: Setting Standards:-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Establish a dedicated team  to define data quality standards and  Review</a:t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740534" y="2525243"/>
              <a:ext cx="3034531" cy="1820718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 txBox="1"/>
            <p:nvPr/>
          </p:nvSpPr>
          <p:spPr>
            <a:xfrm>
              <a:off x="3740534" y="2525243"/>
              <a:ext cx="3034531" cy="182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75" tIns="156075" rIns="148675" bIns="1560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5: Strong  Monitoring: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Regularly monitor and assess ongoing activities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7"/>
          <p:cNvSpPr txBox="1">
            <a:spLocks noGrp="1"/>
          </p:cNvSpPr>
          <p:nvPr>
            <p:ph type="title"/>
          </p:nvPr>
        </p:nvSpPr>
        <p:spPr>
          <a:xfrm>
            <a:off x="1136397" y="502022"/>
            <a:ext cx="4959603" cy="105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 b="0" i="0" u="none" strike="noStrike" cap="none">
                <a:latin typeface="Calibri"/>
                <a:ea typeface="Calibri"/>
                <a:cs typeface="Calibri"/>
                <a:sym typeface="Calibri"/>
              </a:rPr>
              <a:t>Major issues  resolved in relation to metadata</a:t>
            </a:r>
            <a:endParaRPr sz="4000"/>
          </a:p>
        </p:txBody>
      </p:sp>
      <p:sp>
        <p:nvSpPr>
          <p:cNvPr id="335" name="Google Shape;335;p7"/>
          <p:cNvSpPr txBox="1">
            <a:spLocks noGrp="1"/>
          </p:cNvSpPr>
          <p:nvPr>
            <p:ph type="body" idx="1"/>
          </p:nvPr>
        </p:nvSpPr>
        <p:spPr>
          <a:xfrm>
            <a:off x="1136397" y="1759790"/>
            <a:ext cx="6489354" cy="41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20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 i="0" u="none" strike="noStrike" cap="none">
                <a:latin typeface="Calibri"/>
                <a:ea typeface="Calibri"/>
                <a:cs typeface="Calibri"/>
                <a:sym typeface="Calibri"/>
              </a:rPr>
              <a:t>Category options:</a:t>
            </a: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>
                <a:latin typeface="Calibri"/>
                <a:ea typeface="Calibri"/>
                <a:cs typeface="Calibri"/>
                <a:sym typeface="Calibri"/>
              </a:rPr>
              <a:t>307</a:t>
            </a:r>
            <a:r>
              <a:rPr lang="en-US" sz="1600" b="0" i="0" u="none" strike="noStrike" cap="none"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lang="en-US" sz="1600" b="1" i="0" u="none" strike="noStrike" cap="none">
                <a:latin typeface="Calibri"/>
                <a:ea typeface="Calibri"/>
                <a:cs typeface="Calibri"/>
                <a:sym typeface="Calibri"/>
              </a:rPr>
              <a:t>634</a:t>
            </a:r>
            <a:r>
              <a:rPr lang="en-US" sz="1600" b="0" i="0" u="none" strike="noStrike" cap="none">
                <a:latin typeface="Calibri"/>
                <a:ea typeface="Calibri"/>
                <a:cs typeface="Calibri"/>
                <a:sym typeface="Calibri"/>
              </a:rPr>
              <a:t> initial category opt</a:t>
            </a:r>
            <a:r>
              <a:rPr lang="en-US" sz="1700" b="0" i="0" u="none" strike="noStrike" cap="none">
                <a:latin typeface="Calibri"/>
                <a:ea typeface="Calibri"/>
                <a:cs typeface="Calibri"/>
                <a:sym typeface="Calibri"/>
              </a:rPr>
              <a:t>ions were retained after review and removal of redundancies.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 i="0" u="none" strike="noStrike" cap="none">
                <a:latin typeface="Calibri"/>
                <a:ea typeface="Calibri"/>
                <a:cs typeface="Calibri"/>
                <a:sym typeface="Calibri"/>
              </a:rPr>
              <a:t>Categories: </a:t>
            </a:r>
            <a:r>
              <a:rPr lang="en-US" sz="1600" b="0" i="0" u="none" strike="noStrike" cap="none">
                <a:latin typeface="Calibri"/>
                <a:ea typeface="Calibri"/>
                <a:cs typeface="Calibri"/>
                <a:sym typeface="Calibri"/>
              </a:rPr>
              <a:t>Initially</a:t>
            </a:r>
            <a:r>
              <a:rPr lang="en-US" sz="1600" b="1" i="0" u="none" strike="noStrike" cap="none">
                <a:latin typeface="Calibri"/>
                <a:ea typeface="Calibri"/>
                <a:cs typeface="Calibri"/>
                <a:sym typeface="Calibri"/>
              </a:rPr>
              <a:t>, 253</a:t>
            </a:r>
            <a:r>
              <a:rPr lang="en-US" sz="1600" b="0" i="0" u="none" strike="noStrike" cap="none">
                <a:latin typeface="Calibri"/>
                <a:ea typeface="Calibri"/>
                <a:cs typeface="Calibri"/>
                <a:sym typeface="Calibri"/>
              </a:rPr>
              <a:t> categories were identified for cleaning, with </a:t>
            </a:r>
            <a:r>
              <a:rPr lang="en-US" sz="1600" b="1" i="0" u="none" strike="noStrike" cap="none">
                <a:latin typeface="Calibri"/>
                <a:ea typeface="Calibri"/>
                <a:cs typeface="Calibri"/>
                <a:sym typeface="Calibri"/>
              </a:rPr>
              <a:t>134 </a:t>
            </a:r>
            <a:r>
              <a:rPr lang="en-US" sz="1600" b="0" i="0" u="none" strike="noStrike" cap="none">
                <a:latin typeface="Calibri"/>
                <a:ea typeface="Calibri"/>
                <a:cs typeface="Calibri"/>
                <a:sym typeface="Calibri"/>
              </a:rPr>
              <a:t>high-priority categories chosen for inclusion in the data collection.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 i="0" u="none" strike="noStrike" cap="none">
                <a:latin typeface="Calibri"/>
                <a:ea typeface="Calibri"/>
                <a:cs typeface="Calibri"/>
                <a:sym typeface="Calibri"/>
              </a:rPr>
              <a:t>Category Combinations:</a:t>
            </a: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latin typeface="Calibri"/>
                <a:ea typeface="Calibri"/>
                <a:cs typeface="Calibri"/>
                <a:sym typeface="Calibri"/>
              </a:rPr>
              <a:t>Out of </a:t>
            </a:r>
            <a:r>
              <a:rPr lang="en-US" sz="1600" b="1" i="0" u="none" strike="noStrike" cap="none">
                <a:latin typeface="Calibri"/>
                <a:ea typeface="Calibri"/>
                <a:cs typeface="Calibri"/>
                <a:sym typeface="Calibri"/>
              </a:rPr>
              <a:t>271</a:t>
            </a:r>
            <a:r>
              <a:rPr lang="en-US" sz="1600" b="0" i="0" u="none" strike="noStrike" cap="none">
                <a:latin typeface="Calibri"/>
                <a:ea typeface="Calibri"/>
                <a:cs typeface="Calibri"/>
                <a:sym typeface="Calibri"/>
              </a:rPr>
              <a:t> category combinations, </a:t>
            </a:r>
            <a:r>
              <a:rPr lang="en-US" sz="1600" b="1" i="0" u="none" strike="noStrike" cap="none">
                <a:latin typeface="Calibri"/>
                <a:ea typeface="Calibri"/>
                <a:cs typeface="Calibri"/>
                <a:sym typeface="Calibri"/>
              </a:rPr>
              <a:t>136 </a:t>
            </a:r>
            <a:r>
              <a:rPr lang="en-US" sz="1600" b="0" i="0" u="none" strike="noStrike" cap="none">
                <a:latin typeface="Calibri"/>
                <a:ea typeface="Calibri"/>
                <a:cs typeface="Calibri"/>
                <a:sym typeface="Calibri"/>
              </a:rPr>
              <a:t>were accepted after team review and revision.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 i="0" u="none" strike="noStrike" cap="none">
                <a:latin typeface="Calibri"/>
                <a:ea typeface="Calibri"/>
                <a:cs typeface="Calibri"/>
                <a:sym typeface="Calibri"/>
              </a:rPr>
              <a:t>Standardized naming</a:t>
            </a: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0" i="0" u="none" strike="noStrike" cap="none">
                <a:latin typeface="Calibri"/>
                <a:ea typeface="Calibri"/>
                <a:cs typeface="Calibri"/>
                <a:sym typeface="Calibri"/>
              </a:rPr>
              <a:t>Consistent naming procedures are implemented for all metadata.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Removed duplicate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indicators, data elements, and validation rules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Fix formula issues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for indicator calculation</a:t>
            </a:r>
            <a:endParaRPr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</p:txBody>
      </p:sp>
      <p:pic>
        <p:nvPicPr>
          <p:cNvPr id="336" name="Google Shape;336;p7" descr="Magnifying glass showing decling performance"/>
          <p:cNvPicPr preferRelativeResize="0"/>
          <p:nvPr/>
        </p:nvPicPr>
        <p:blipFill rotWithShape="1">
          <a:blip r:embed="rId3">
            <a:alphaModFix/>
          </a:blip>
          <a:srcRect l="1422" r="34362" b="2"/>
          <a:stretch/>
        </p:blipFill>
        <p:spPr>
          <a:xfrm>
            <a:off x="7824157" y="519046"/>
            <a:ext cx="3889307" cy="540615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7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7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8"/>
          <p:cNvSpPr txBox="1">
            <a:spLocks noGrp="1"/>
          </p:cNvSpPr>
          <p:nvPr>
            <p:ph type="title"/>
          </p:nvPr>
        </p:nvSpPr>
        <p:spPr>
          <a:xfrm>
            <a:off x="478535" y="502021"/>
            <a:ext cx="5617465" cy="16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the DHIS2 governance protocol and implementation roadmap</a:t>
            </a:r>
            <a:endParaRPr/>
          </a:p>
        </p:txBody>
      </p:sp>
      <p:sp>
        <p:nvSpPr>
          <p:cNvPr id="345" name="Google Shape;345;p8"/>
          <p:cNvSpPr txBox="1">
            <a:spLocks noGrp="1"/>
          </p:cNvSpPr>
          <p:nvPr>
            <p:ph type="body" idx="1"/>
          </p:nvPr>
        </p:nvSpPr>
        <p:spPr>
          <a:xfrm>
            <a:off x="478534" y="2358023"/>
            <a:ext cx="3736627" cy="352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Completing the final draft of the DHIS2 governance protocol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  Initiating the development of a draft implementation roadmap</a:t>
            </a:r>
            <a:endParaRPr/>
          </a:p>
        </p:txBody>
      </p:sp>
      <p:sp>
        <p:nvSpPr>
          <p:cNvPr id="346" name="Google Shape;346;p8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8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E75B5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430" y="100361"/>
            <a:ext cx="7076341" cy="6255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4060</Words>
  <Application>Microsoft Office PowerPoint</Application>
  <PresentationFormat>Widescreen</PresentationFormat>
  <Paragraphs>479</Paragraphs>
  <Slides>68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Wingdings</vt:lpstr>
      <vt:lpstr>Calibri</vt:lpstr>
      <vt:lpstr>Courier New</vt:lpstr>
      <vt:lpstr>Arial</vt:lpstr>
      <vt:lpstr>Noto Sans Symbols</vt:lpstr>
      <vt:lpstr>Calibri Light</vt:lpstr>
      <vt:lpstr>Roboto</vt:lpstr>
      <vt:lpstr>Office Theme</vt:lpstr>
      <vt:lpstr>1_Office Theme</vt:lpstr>
      <vt:lpstr>2_Office Theme</vt:lpstr>
      <vt:lpstr>3_Office Theme</vt:lpstr>
      <vt:lpstr>4_Office Theme</vt:lpstr>
      <vt:lpstr>DHIS2 Version 40: Upgrading the National Trainer of Training (ToT) Workshop</vt:lpstr>
      <vt:lpstr> Outline </vt:lpstr>
      <vt:lpstr>Introduction</vt:lpstr>
      <vt:lpstr>PowerPoint Presentation</vt:lpstr>
      <vt:lpstr>Reasons for upgrading to v 40 </vt:lpstr>
      <vt:lpstr>Process steps for Customization</vt:lpstr>
      <vt:lpstr>Process Steps for Customization</vt:lpstr>
      <vt:lpstr>Major issues  resolved in relation to metadata</vt:lpstr>
      <vt:lpstr>Developing the DHIS2 governance protocol and implementation roadmap</vt:lpstr>
      <vt:lpstr>DHIS2 Governance Protocol: Key Messages</vt:lpstr>
      <vt:lpstr>Key Changes in metadata, Data Entry, Visualization, and Analytics</vt:lpstr>
      <vt:lpstr>Access to the DHIS2 staging server</vt:lpstr>
      <vt:lpstr>Standardizing Naming Conventions for Data Elements and Indicators</vt:lpstr>
      <vt:lpstr>Validation Rules</vt:lpstr>
      <vt:lpstr>Validation Rules…Continued</vt:lpstr>
      <vt:lpstr>Routine Data Entry</vt:lpstr>
      <vt:lpstr>Data Quality (Core App) </vt:lpstr>
      <vt:lpstr>LQAS (Data Accuracy) Check</vt:lpstr>
      <vt:lpstr>Content Completeness</vt:lpstr>
      <vt:lpstr>Visualization and Analytics</vt:lpstr>
      <vt:lpstr>Scorecard and BNA</vt:lpstr>
      <vt:lpstr>Revision of Hospital KPI indicators</vt:lpstr>
      <vt:lpstr>Integration of  MRIS and Rehabilitation </vt:lpstr>
      <vt:lpstr> Integration of  Compressive health post data set</vt:lpstr>
      <vt:lpstr> Integration of Urban HC and Merged HP data set</vt:lpstr>
      <vt:lpstr>Integration of Composite IR Score  </vt:lpstr>
      <vt:lpstr> Integration of Woreda Transformation Dashboard  </vt:lpstr>
      <vt:lpstr> Integration of Woreda based plan </vt:lpstr>
      <vt:lpstr>Introduced new features and enhancements (DHIS2-V40)</vt:lpstr>
      <vt:lpstr>Version 40</vt:lpstr>
      <vt:lpstr>Dashboard default layout:(DHIS v2.37)</vt:lpstr>
      <vt:lpstr>Cascading Dashboard Sharing: (DHIS v2.37)</vt:lpstr>
      <vt:lpstr>Offline Dashboards:  (DHIS2 v2.37)</vt:lpstr>
      <vt:lpstr>Legend Info in Dashboards (DHIS2 v2.37)</vt:lpstr>
      <vt:lpstr>Line Lists on Dashboards:(DHIS2 v 40)</vt:lpstr>
      <vt:lpstr>Org Unit Drill Down:  (DHIS2 v2.37)</vt:lpstr>
      <vt:lpstr>Freeze Row and Column Headers: (DHIS2 v2.37)</vt:lpstr>
      <vt:lpstr>Text Wrapping: (DHIS2 v2.37)</vt:lpstr>
      <vt:lpstr>On-the-fly Custom Calculations in Data Visualizer: :(DHIS2 v 40)</vt:lpstr>
      <vt:lpstr>Axis Labels for Multi-Axis Charts:</vt:lpstr>
      <vt:lpstr>Legend for Stacked Column Charts: :(DHIS2 v 40)</vt:lpstr>
      <vt:lpstr>Single Value Charts with Legend Colors: :(DHIS2 v 40)</vt:lpstr>
      <vt:lpstr>Indicator Sub-Expressions: :(DHIS2 v 2.38)</vt:lpstr>
      <vt:lpstr>Predictor Usage in DHIS2:   (DHIS2 v 40)</vt:lpstr>
      <vt:lpstr>Display values in thematic layers: :(DHIS2 v 40)</vt:lpstr>
      <vt:lpstr>Improved Maps Download: :(DHIS2 v 40)  </vt:lpstr>
      <vt:lpstr>Facility Map Layer: (DHIS2 v2.37)</vt:lpstr>
      <vt:lpstr>Org unit profile (DHIS2 v2.37)</vt:lpstr>
      <vt:lpstr>Indicator Icons for Single Value Charts: :(DHIS2 v 40)</vt:lpstr>
      <vt:lpstr>Modified Z-score: (DHIS2 v2.37)</vt:lpstr>
      <vt:lpstr>Google Earth Engine Building/Structures Layer:</vt:lpstr>
      <vt:lpstr>Hands-on Exercise-1</vt:lpstr>
      <vt:lpstr>Hands-on Exercise-2</vt:lpstr>
      <vt:lpstr>Hands-on Exercise-3</vt:lpstr>
      <vt:lpstr>Hands-on Exercise-4</vt:lpstr>
      <vt:lpstr>Hands-on Exercise-5</vt:lpstr>
      <vt:lpstr>Hands-on Exercise-6</vt:lpstr>
      <vt:lpstr>Hands-on Exercise-7</vt:lpstr>
      <vt:lpstr>Hands-on Exercise-8</vt:lpstr>
      <vt:lpstr>Hands-on Exercise-9</vt:lpstr>
      <vt:lpstr>Hands-on Exercise-10</vt:lpstr>
      <vt:lpstr>Hands-on Exercise-11</vt:lpstr>
      <vt:lpstr>Challenges and Considerations </vt:lpstr>
      <vt:lpstr>Next Steps and Priorities</vt:lpstr>
      <vt:lpstr>Regional Cascading and Offline Deployment Plans </vt:lpstr>
      <vt:lpstr>Regional Cascading and Offline Deployment Plans: Outline</vt:lpstr>
      <vt:lpstr>Regional Presentation and Discussion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DHIS2 Version 40: Upgrading the National Trainer of Training (ToT) Workshop</dc:title>
  <dc:creator>user</dc:creator>
  <cp:lastModifiedBy>user</cp:lastModifiedBy>
  <cp:revision>3</cp:revision>
  <dcterms:created xsi:type="dcterms:W3CDTF">2024-02-06T16:01:14Z</dcterms:created>
  <dcterms:modified xsi:type="dcterms:W3CDTF">2024-02-13T02:54:39Z</dcterms:modified>
</cp:coreProperties>
</file>